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60.xml" ContentType="application/vnd.openxmlformats-officedocument.presentationml.slide+xml"/>
  <Override PartName="/ppt/slides/_rels/slide22.xml.rels" ContentType="application/vnd.openxmlformats-package.relationships+xml"/>
  <Override PartName="/ppt/slides/_rels/slide55.xml.rels" ContentType="application/vnd.openxmlformats-package.relationships+xml"/>
  <Override PartName="/ppt/slides/_rels/slide21.xml.rels" ContentType="application/vnd.openxmlformats-package.relationships+xml"/>
  <Override PartName="/ppt/slides/_rels/slide54.xml.rels" ContentType="application/vnd.openxmlformats-package.relationships+xml"/>
  <Override PartName="/ppt/slides/_rels/slide20.xml.rels" ContentType="application/vnd.openxmlformats-package.relationships+xml"/>
  <Override PartName="/ppt/slides/_rels/slide9.xml.rels" ContentType="application/vnd.openxmlformats-package.relationships+xml"/>
  <Override PartName="/ppt/slides/_rels/slide57.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19.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17.xml.rels" ContentType="application/vnd.openxmlformats-package.relationships+xml"/>
  <Override PartName="/ppt/slides/_rels/slide60.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32.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63.xml.rels" ContentType="application/vnd.openxmlformats-package.relationships+xml"/>
  <Override PartName="/ppt/slides/_rels/slide7.xml.rels" ContentType="application/vnd.openxmlformats-package.relationships+xml"/>
  <Override PartName="/ppt/slides/_rels/slide52.xml.rels" ContentType="application/vnd.openxmlformats-package.relationships+xml"/>
  <Override PartName="/ppt/slides/_rels/slide59.xml.rels" ContentType="application/vnd.openxmlformats-package.relationships+xml"/>
  <Override PartName="/ppt/slides/_rels/slide30.xml.rels" ContentType="application/vnd.openxmlformats-package.relationships+xml"/>
  <Override PartName="/ppt/slides/_rels/slide49.xml.rels" ContentType="application/vnd.openxmlformats-package.relationships+xml"/>
  <Override PartName="/ppt/slides/_rels/slide64.xml.rels" ContentType="application/vnd.openxmlformats-package.relationships+xml"/>
  <Override PartName="/ppt/slides/_rels/slide8.xml.rels" ContentType="application/vnd.openxmlformats-package.relationships+xml"/>
  <Override PartName="/ppt/slides/_rels/slide48.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slide5.xml" ContentType="application/vnd.openxmlformats-officedocument.presentationml.slide+xml"/>
  <Override PartName="/ppt/slides/slide53.xml" ContentType="application/vnd.openxmlformats-officedocument.presentationml.slide+xml"/>
  <Override PartName="/ppt/slides/slide16.xml" ContentType="application/vnd.openxmlformats-officedocument.presentationml.slide+xml"/>
  <Override PartName="/ppt/slides/slide12.xml" ContentType="application/vnd.openxmlformats-officedocument.presentationml.slide+xml"/>
  <Override PartName="/ppt/slides/slide61.xml" ContentType="application/vnd.openxmlformats-officedocument.presentationml.slide+xml"/>
  <Override PartName="/ppt/slides/slide28.xml" ContentType="application/vnd.openxmlformats-officedocument.presentationml.slide+xml"/>
  <Override PartName="/ppt/slides/slide13.xml" ContentType="application/vnd.openxmlformats-officedocument.presentationml.slide+xml"/>
  <Override PartName="/ppt/slides/slide62.xml" ContentType="application/vnd.openxmlformats-officedocument.presentationml.slide+xml"/>
  <Override PartName="/ppt/slides/slide29.xml" ContentType="application/vnd.openxmlformats-officedocument.presentationml.slide+xml"/>
  <Override PartName="/ppt/slides/slide15.xml" ContentType="application/vnd.openxmlformats-officedocument.presentationml.slide+xml"/>
  <Override PartName="/ppt/slides/slide49.xml" ContentType="application/vnd.openxmlformats-officedocument.presentationml.slide+xml"/>
  <Override PartName="/ppt/slides/slide64.xml" ContentType="application/vnd.openxmlformats-officedocument.presentationml.slide+xml"/>
  <Override PartName="/ppt/slides/slide11.xml" ContentType="application/vnd.openxmlformats-officedocument.presentationml.slide+xml"/>
  <Override PartName="/ppt/slides/slide58.xml" ContentType="application/vnd.openxmlformats-officedocument.presentationml.slide+xml"/>
  <Override PartName="/ppt/slides/slide14.xml" ContentType="application/vnd.openxmlformats-officedocument.presentationml.slide+xml"/>
  <Override PartName="/ppt/slides/slide48.xml" ContentType="application/vnd.openxmlformats-officedocument.presentationml.slide+xml"/>
  <Override PartName="/ppt/slides/slide63.xml" ContentType="application/vnd.openxmlformats-officedocument.presentationml.slide+xml"/>
  <Override PartName="/ppt/slides/slide10.xml" ContentType="application/vnd.openxmlformats-officedocument.presentationml.slide+xml"/>
  <Override PartName="/ppt/slides/slide59.xml" ContentType="application/vnd.openxmlformats-officedocument.presentationml.slide+xml"/>
  <Override PartName="/ppt/slides/slide17.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54.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presentation.xml" ContentType="application/vnd.openxmlformats-officedocument.presentationml.presentation.main+xml"/>
  <Override PartName="/ppt/_rels/presentation.xml.rels" ContentType="application/vnd.openxmlformats-package.relationships+xml"/>
  <Override PartName="/ppt/media/image95.png" ContentType="image/png"/>
  <Override PartName="/ppt/media/image100.png" ContentType="image/png"/>
  <Override PartName="/ppt/media/image88.png" ContentType="image/png"/>
  <Override PartName="/ppt/media/image97.png" ContentType="image/png"/>
  <Override PartName="/ppt/media/image87.jpeg" ContentType="image/jpeg"/>
  <Override PartName="/ppt/media/image86.png" ContentType="image/png"/>
  <Override PartName="/ppt/media/image84.png" ContentType="image/png"/>
  <Override PartName="/ppt/media/image82.png" ContentType="image/png"/>
  <Override PartName="/ppt/media/image43.jpeg" ContentType="image/jpeg"/>
  <Override PartName="/ppt/media/image3.png" ContentType="image/png"/>
  <Override PartName="/ppt/media/image38.png" ContentType="image/png"/>
  <Override PartName="/ppt/media/image56.png" ContentType="image/png"/>
  <Override PartName="/ppt/media/image6.png" ContentType="image/png"/>
  <Override PartName="/ppt/media/image1.png" ContentType="image/png"/>
  <Override PartName="/ppt/media/image51.png" ContentType="image/png"/>
  <Override PartName="/ppt/media/image36.png" ContentType="image/png"/>
  <Override PartName="/ppt/media/image22.png" ContentType="image/png"/>
  <Override PartName="/ppt/media/image53.png" ContentType="image/png"/>
  <Override PartName="/ppt/media/image89.jpeg" ContentType="image/jpeg"/>
  <Override PartName="/ppt/media/image83.jpeg" ContentType="image/jpeg"/>
  <Override PartName="/ppt/media/image57.png" ContentType="image/png"/>
  <Override PartName="/ppt/media/image52.png" ContentType="image/png"/>
  <Override PartName="/ppt/media/image2.png" ContentType="image/png"/>
  <Override PartName="/ppt/media/image69.png" ContentType="image/png"/>
  <Override PartName="/ppt/media/image10.png" ContentType="image/png"/>
  <Override PartName="/ppt/media/image102.jpeg" ContentType="image/jpeg"/>
  <Override PartName="/ppt/media/image25.png" ContentType="image/png"/>
  <Override PartName="/ppt/media/image81.jpeg" ContentType="image/jpeg"/>
  <Override PartName="/ppt/media/image37.png" ContentType="image/png"/>
  <Override PartName="/ppt/media/image26.wmf" ContentType="image/x-wmf"/>
  <Override PartName="/ppt/media/image93.jpeg" ContentType="image/jpeg"/>
  <Override PartName="/ppt/media/image41.png" ContentType="image/png"/>
  <Override PartName="/ppt/media/image27.png" ContentType="image/png"/>
  <Override PartName="/ppt/media/image39.png" ContentType="image/png"/>
  <Override PartName="/ppt/media/image28.wmf" ContentType="image/x-wmf"/>
  <Override PartName="/ppt/media/image44.png" ContentType="image/png"/>
  <Override PartName="/ppt/media/image29.png" ContentType="image/png"/>
  <Override PartName="/ppt/media/image11.png" ContentType="image/png"/>
  <Override PartName="/ppt/media/image98.jpeg" ContentType="image/jpeg"/>
  <Override PartName="/ppt/media/image16.png" ContentType="image/png"/>
  <Override PartName="/ppt/media/image42.jpeg" ContentType="image/jpeg"/>
  <Override PartName="/ppt/media/image24.wmf" ContentType="image/x-wmf"/>
  <Override PartName="/ppt/media/image35.png" ContentType="image/png"/>
  <Override PartName="/ppt/media/image59.png" ContentType="image/png"/>
  <Override PartName="/ppt/media/image103.png" ContentType="image/png"/>
  <Override PartName="/ppt/media/image31.png" ContentType="image/png"/>
  <Override PartName="/ppt/media/image101.png" ContentType="image/png"/>
  <Override PartName="/ppt/media/image45.png" ContentType="image/png"/>
  <Override PartName="/ppt/media/image99.png" ContentType="image/png"/>
  <Override PartName="/ppt/media/image46.png" ContentType="image/png"/>
  <Override PartName="/ppt/media/image40.jpeg" ContentType="image/jpeg"/>
  <Override PartName="/ppt/media/image34.png" ContentType="image/png"/>
  <Override PartName="/ppt/media/image104.jpeg" ContentType="image/jpeg"/>
  <Override PartName="/ppt/media/image47.jpeg" ContentType="image/jpeg"/>
  <Override PartName="/ppt/media/image32.png" ContentType="image/png"/>
  <Override PartName="/ppt/media/image33.png" ContentType="image/png"/>
  <Override PartName="/ppt/media/image21.png" ContentType="image/png"/>
  <Override PartName="/ppt/media/image105.png" ContentType="image/png"/>
  <Override PartName="/ppt/media/image49.png" ContentType="image/png"/>
  <Override PartName="/ppt/media/image106.png" ContentType="image/png"/>
  <Override PartName="/ppt/media/image8.png" ContentType="image/png"/>
  <Override PartName="/ppt/media/image58.png" ContentType="image/png"/>
  <Override PartName="/ppt/media/image23.png" ContentType="image/png"/>
  <Override PartName="/ppt/media/image4.png" ContentType="image/png"/>
  <Override PartName="/ppt/media/image54.png" ContentType="image/png"/>
  <Override PartName="/ppt/media/image12.png" ContentType="image/png"/>
  <Override PartName="/ppt/media/image13.png" ContentType="image/png"/>
  <Override PartName="/ppt/media/image14.png" ContentType="image/png"/>
  <Override PartName="/ppt/media/image15.png" ContentType="image/png"/>
  <Override PartName="/ppt/media/image17.png" ContentType="image/png"/>
  <Override PartName="/ppt/media/image7.png" ContentType="image/png"/>
  <Override PartName="/ppt/media/image92.png" ContentType="image/png"/>
  <Override PartName="/ppt/media/image30.wmf" ContentType="image/x-wmf"/>
  <Override PartName="/ppt/media/image18.png" ContentType="image/png"/>
  <Override PartName="/ppt/media/image19.png" ContentType="image/png"/>
  <Override PartName="/ppt/media/image9.png" ContentType="image/png"/>
  <Override PartName="/ppt/media/image94.png" ContentType="image/png"/>
  <Override PartName="/ppt/media/image79.jpeg" ContentType="image/jpeg"/>
  <Override PartName="/ppt/media/image90.png" ContentType="image/png"/>
  <Override PartName="/ppt/media/image5.png" ContentType="image/png"/>
  <Override PartName="/ppt/media/image55.png" ContentType="image/png"/>
  <Override PartName="/ppt/media/image48.png" ContentType="image/png"/>
  <Override PartName="/ppt/media/image50.png" ContentType="image/png"/>
  <Override PartName="/ppt/media/image61.png" ContentType="image/png"/>
  <Override PartName="/ppt/media/image62.png" ContentType="image/png"/>
  <Override PartName="/ppt/media/image63.png" ContentType="image/png"/>
  <Override PartName="/ppt/media/image74.jpeg" ContentType="image/jpe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70.png" ContentType="image/png"/>
  <Override PartName="/ppt/media/image71.png" ContentType="image/png"/>
  <Override PartName="/ppt/media/image96.jpeg" ContentType="image/jpeg"/>
  <Override PartName="/ppt/media/image20.png" ContentType="image/png"/>
  <Override PartName="/ppt/media/image72.jpeg" ContentType="image/jpeg"/>
  <Override PartName="/ppt/media/image73.png" ContentType="image/png"/>
  <Override PartName="/ppt/media/image75.png" ContentType="image/png"/>
  <Override PartName="/ppt/media/image60.png" ContentType="image/png"/>
  <Override PartName="/ppt/media/image76.jpeg" ContentType="image/jpeg"/>
  <Override PartName="/ppt/media/image85.jpeg" ContentType="image/jpeg"/>
  <Override PartName="/ppt/media/image77.png" ContentType="image/png"/>
  <Override PartName="/ppt/media/image91.jpeg" ContentType="image/jpeg"/>
  <Override PartName="/ppt/media/image78.jpeg" ContentType="image/jpeg"/>
  <Override PartName="/ppt/media/image80.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r>
              <a:rPr b="0" lang="en-US" sz="4400" spc="-1" strike="noStrike">
                <a:latin typeface="Arial"/>
              </a:rPr>
              <a:t>Click to edit the title </a:t>
            </a:r>
            <a:r>
              <a:rPr b="0" lang="en-US" sz="4400" spc="-1" strike="noStrike">
                <a:latin typeface="Arial"/>
              </a:rPr>
              <a:t>text format</a:t>
            </a:r>
            <a:endParaRPr b="0" lang="en-US" sz="4400" spc="-1" strike="noStrike">
              <a:latin typeface="Arial"/>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wmf"/><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wmf"/><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wmf"/><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wmf"/><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jpeg"/><Relationship Id="rId4"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jpeg"/><Relationship Id="rId3" Type="http://schemas.openxmlformats.org/officeDocument/2006/relationships/image" Target="../media/image43.jpeg"/><Relationship Id="rId4"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jpe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jpeg"/><Relationship Id="rId3"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jpe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jpeg"/><Relationship Id="rId3"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jpeg"/><Relationship Id="rId3" Type="http://schemas.openxmlformats.org/officeDocument/2006/relationships/image" Target="../media/image79.jpeg"/><Relationship Id="rId4"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jpeg"/><Relationship Id="rId3"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jpeg"/><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jpeg"/><Relationship Id="rId3"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jpeg"/><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jpeg"/><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jpeg"/><Relationship Id="rId3"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jpeg"/><Relationship Id="rId3" Type="http://schemas.openxmlformats.org/officeDocument/2006/relationships/image" Target="../media/image94.png"/><Relationship Id="rId4"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jpe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jpeg"/><Relationship Id="rId3"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jpeg"/><Relationship Id="rId3"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jpeg"/><Relationship Id="rId3"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 descr=""/>
          <p:cNvPicPr/>
          <p:nvPr/>
        </p:nvPicPr>
        <p:blipFill>
          <a:blip r:embed="rId1"/>
          <a:stretch/>
        </p:blipFill>
        <p:spPr>
          <a:xfrm>
            <a:off x="0" y="0"/>
            <a:ext cx="10076400" cy="7557840"/>
          </a:xfrm>
          <a:prstGeom prst="rect">
            <a:avLst/>
          </a:prstGeom>
          <a:ln>
            <a:noFill/>
          </a:ln>
        </p:spPr>
      </p:pic>
    </p:spTree>
  </p:cSld>
  <p:transition spd="slow">
    <p:push dir="l"/>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 name="" descr=""/>
          <p:cNvPicPr/>
          <p:nvPr/>
        </p:nvPicPr>
        <p:blipFill>
          <a:blip r:embed="rId1"/>
          <a:stretch/>
        </p:blipFill>
        <p:spPr>
          <a:xfrm>
            <a:off x="0" y="0"/>
            <a:ext cx="10076400" cy="7557840"/>
          </a:xfrm>
          <a:prstGeom prst="rect">
            <a:avLst/>
          </a:prstGeom>
          <a:ln>
            <a:noFill/>
          </a:ln>
        </p:spPr>
      </p:pic>
    </p:spTree>
  </p:cSld>
  <p:transition spd="slow">
    <p:push dir="l"/>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 name="" descr=""/>
          <p:cNvPicPr/>
          <p:nvPr/>
        </p:nvPicPr>
        <p:blipFill>
          <a:blip r:embed="rId1"/>
          <a:stretch/>
        </p:blipFill>
        <p:spPr>
          <a:xfrm>
            <a:off x="0" y="0"/>
            <a:ext cx="10076400" cy="7557840"/>
          </a:xfrm>
          <a:prstGeom prst="rect">
            <a:avLst/>
          </a:prstGeom>
          <a:ln>
            <a:noFill/>
          </a:ln>
        </p:spPr>
      </p:pic>
    </p:spTree>
  </p:cSld>
  <p:transition spd="slow">
    <p:push dir="u"/>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 name="" descr=""/>
          <p:cNvPicPr/>
          <p:nvPr/>
        </p:nvPicPr>
        <p:blipFill>
          <a:blip r:embed="rId1"/>
          <a:stretch/>
        </p:blipFill>
        <p:spPr>
          <a:xfrm>
            <a:off x="0" y="0"/>
            <a:ext cx="10080000" cy="7557480"/>
          </a:xfrm>
          <a:prstGeom prst="rect">
            <a:avLst/>
          </a:prstGeom>
          <a:ln>
            <a:noFill/>
          </a:ln>
        </p:spPr>
      </p:pic>
      <p:graphicFrame>
        <p:nvGraphicFramePr>
          <p:cNvPr id="65" name="Table 1"/>
          <p:cNvGraphicFramePr/>
          <p:nvPr/>
        </p:nvGraphicFramePr>
        <p:xfrm>
          <a:off x="473760" y="1360440"/>
          <a:ext cx="9035640" cy="347040"/>
        </p:xfrm>
        <a:graphic>
          <a:graphicData uri="http://schemas.openxmlformats.org/drawingml/2006/table">
            <a:tbl>
              <a:tblPr/>
              <a:tblGrid>
                <a:gridCol w="501120"/>
                <a:gridCol w="4220640"/>
                <a:gridCol w="785160"/>
                <a:gridCol w="5400"/>
                <a:gridCol w="876960"/>
                <a:gridCol w="880920"/>
                <a:gridCol w="880560"/>
                <a:gridCol w="884880"/>
              </a:tblGrid>
              <a:tr h="347760">
                <a:tc rowSpan="3">
                  <a:txBody>
                    <a:bodyPr lIns="90000" rIns="90000">
                      <a:noAutofit/>
                    </a:bodyPr>
                    <a:p>
                      <a:pPr algn="ctr">
                        <a:lnSpc>
                          <a:spcPct val="100000"/>
                        </a:lnSpc>
                      </a:pPr>
                      <a:r>
                        <a:rPr b="0" lang="en-US" sz="1800" spc="-1" strike="noStrike">
                          <a:latin typeface="Arial"/>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rowSpan="3">
                  <a:txBody>
                    <a:bodyPr lIns="90000" rIns="90000">
                      <a:noAutofit/>
                    </a:bodyPr>
                    <a:p>
                      <a:pPr algn="ctr">
                        <a:lnSpc>
                          <a:spcPct val="100000"/>
                        </a:lnSpc>
                      </a:pPr>
                      <a:r>
                        <a:rPr b="0" lang="en-US" sz="1800" spc="-1" strike="noStrike">
                          <a:latin typeface="Arial"/>
                        </a:rPr>
                        <a:t>MAPEL UMUM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6">
                  <a:txBody>
                    <a:bodyPr lIns="90000" rIns="90000">
                      <a:noAutofit/>
                    </a:bodyPr>
                    <a:p>
                      <a:pPr algn="ctr">
                        <a:lnSpc>
                          <a:spcPct val="100000"/>
                        </a:lnSpc>
                      </a:pPr>
                      <a:r>
                        <a:rPr b="0" lang="en-US" sz="1800" spc="-1" strike="noStrike">
                          <a:latin typeface="Arial"/>
                        </a:rPr>
                        <a:t>ALOKASI JAM PER PEKAN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47760">
                <a:tc vMerge="1">
                  <a:tcPr marL="90000" marR="90000">
                    <a:solidFill>
                      <a:srgbClr val="729fcf"/>
                    </a:solidFill>
                  </a:tcPr>
                </a:tc>
                <a:tc vMerge="1">
                  <a:tcPr marL="90000" marR="90000">
                    <a:solidFill>
                      <a:srgbClr val="729fcf"/>
                    </a:solidFill>
                  </a:tcPr>
                </a:tc>
                <a:tc gridSpan="6">
                  <a:txBody>
                    <a:bodyPr lIns="90000" rIns="90000">
                      <a:noAutofit/>
                    </a:bodyPr>
                    <a:p>
                      <a:pPr algn="ctr">
                        <a:lnSpc>
                          <a:spcPct val="100000"/>
                        </a:lnSpc>
                      </a:pPr>
                      <a:r>
                        <a:rPr b="0" lang="en-US" sz="1800" spc="-1" strike="noStrike">
                          <a:latin typeface="Arial"/>
                        </a:rPr>
                        <a:t>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603720">
                <a:tc vMerge="1">
                  <a:tcPr marL="90000" marR="90000">
                    <a:solidFill>
                      <a:srgbClr val="729fcf"/>
                    </a:solidFill>
                  </a:tcPr>
                </a:tc>
                <a:tc vMerge="1">
                  <a:tcPr marL="90000" marR="90000">
                    <a:solidFill>
                      <a:srgbClr val="729fcf"/>
                    </a:solidFill>
                  </a:tcPr>
                </a:tc>
                <a:tc gridSpan="2">
                  <a:txBody>
                    <a:bodyPr lIns="90000" rIns="90000">
                      <a:noAutofit/>
                    </a:bodyPr>
                    <a:p>
                      <a:pPr algn="ctr">
                        <a:lnSpc>
                          <a:spcPct val="100000"/>
                        </a:lnSpc>
                      </a:pPr>
                      <a:r>
                        <a:rPr b="0" lang="en-US" sz="1800" spc="-1" strike="noStrike">
                          <a:latin typeface="Arial"/>
                        </a:rPr>
                        <a:t>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II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III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IV</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V</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UPACARA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PENDIDIKAN AGAMA ISLAM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TEMA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MATEMATIKA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a:txBody>
                    <a:bodyPr lIns="90000" rIns="90000">
                      <a:noAutofit/>
                    </a:bodyPr>
                    <a:p>
                      <a:pPr algn="ctr">
                        <a:lnSpc>
                          <a:spcPct val="100000"/>
                        </a:lnSpc>
                      </a:pPr>
                      <a:r>
                        <a:rPr b="0" lang="en-US" sz="1800" spc="-1" strike="noStrike">
                          <a:latin typeface="Arial"/>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PENDIDIKAN JASMANI DAN OLAHRAGA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BAHASA INGGRIS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gn="ctr">
                        <a:lnSpc>
                          <a:spcPct val="100000"/>
                        </a:lnSpc>
                      </a:pPr>
                      <a:r>
                        <a:rPr b="0" lang="en-US" sz="1800" spc="-1" strike="noStrike">
                          <a:latin typeface="Arial"/>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BAHASA ARAB</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xBody>
                    <a:bodyPr lIns="90000" rIns="90000">
                      <a:noAutofit/>
                    </a:bodyPr>
                    <a:p>
                      <a:pPr algn="ctr">
                        <a:lnSpc>
                          <a:spcPct val="100000"/>
                        </a:lnSpc>
                      </a:pPr>
                      <a:r>
                        <a:rPr b="0" lang="en-US" sz="1800" spc="-1" strike="noStrike">
                          <a:latin typeface="Arial"/>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TAHFIDZ</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gn="ctr">
                        <a:lnSpc>
                          <a:spcPct val="100000"/>
                        </a:lnSpc>
                      </a:pPr>
                      <a:r>
                        <a:rPr b="0" lang="en-US" sz="1800" spc="-1" strike="noStrike">
                          <a:latin typeface="Arial"/>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BTQ/TAHSIN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DO’A &amp; HADIST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gn="ctr">
                        <a:lnSpc>
                          <a:spcPct val="100000"/>
                        </a:lnSpc>
                      </a:pPr>
                      <a:r>
                        <a:rPr b="0" lang="en-US" sz="1800" spc="-1" strike="noStrike">
                          <a:latin typeface="Arial"/>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KLINIK TAHFIDZ</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xBody>
                    <a:bodyPr lIns="90000" rIns="90000">
                      <a:noAutofit/>
                    </a:bodyPr>
                    <a:p>
                      <a:pPr algn="ctr">
                        <a:lnSpc>
                          <a:spcPct val="100000"/>
                        </a:lnSpc>
                      </a:pPr>
                      <a:r>
                        <a:rPr b="0" lang="en-US" sz="1800" spc="-1" strike="noStrike">
                          <a:latin typeface="Arial"/>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CALIS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gn="ctr">
                        <a:lnSpc>
                          <a:spcPct val="100000"/>
                        </a:lnSpc>
                      </a:pPr>
                      <a:r>
                        <a:rPr b="0" lang="en-US" sz="1800" spc="-1" strike="noStrike">
                          <a:latin typeface="Arial"/>
                        </a:rPr>
                        <a:t>13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PRAMUKA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xBody>
                    <a:bodyPr lIns="90000" rIns="90000">
                      <a:noAutofit/>
                    </a:bodyPr>
                    <a:p>
                      <a:pPr algn="ctr">
                        <a:lnSpc>
                          <a:spcPct val="100000"/>
                        </a:lnSpc>
                      </a:pPr>
                      <a:r>
                        <a:rPr b="0" lang="en-US" sz="1800" spc="-1" strike="noStrike">
                          <a:latin typeface="Arial"/>
                        </a:rPr>
                        <a:t>14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EKSTRAKURIKULER :</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518400" indent="-129240" algn="ctr">
                        <a:lnSpc>
                          <a:spcPct val="100000"/>
                        </a:lnSpc>
                      </a:pPr>
                      <a:r>
                        <a:rPr b="0" lang="en-US" sz="1800" spc="-1" strike="noStrike">
                          <a:latin typeface="Arial"/>
                        </a:rPr>
                        <a:t>MEMANAH</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518400" indent="-129240" algn="ctr">
                        <a:lnSpc>
                          <a:spcPct val="100000"/>
                        </a:lnSpc>
                      </a:pPr>
                      <a:r>
                        <a:rPr b="0" lang="en-US" sz="1800" spc="-1" strike="noStrike">
                          <a:latin typeface="Arial"/>
                        </a:rPr>
                        <a:t>FUTSAL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518400" indent="-129240" algn="ctr">
                        <a:lnSpc>
                          <a:spcPct val="100000"/>
                        </a:lnSpc>
                      </a:pPr>
                      <a:r>
                        <a:rPr b="0" lang="en-US" sz="1800" spc="-1" strike="noStrike">
                          <a:latin typeface="Arial"/>
                        </a:rPr>
                        <a:t>TAHFIDZ</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518400" indent="-129240" algn="ctr">
                        <a:lnSpc>
                          <a:spcPct val="100000"/>
                        </a:lnSpc>
                      </a:pPr>
                      <a:r>
                        <a:rPr b="0" lang="en-US" sz="1800" spc="-1" strike="noStrike">
                          <a:latin typeface="Arial"/>
                        </a:rPr>
                        <a:t>TATABOGA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518400" indent="-129240" algn="ctr">
                        <a:lnSpc>
                          <a:spcPct val="100000"/>
                        </a:lnSpc>
                      </a:pPr>
                      <a:r>
                        <a:rPr b="0" lang="en-US" sz="1800" spc="-1" strike="noStrike">
                          <a:latin typeface="Arial"/>
                        </a:rPr>
                        <a:t>BAHASA ARAB</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037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518400" indent="-129240" algn="ctr">
                        <a:lnSpc>
                          <a:spcPct val="100000"/>
                        </a:lnSpc>
                      </a:pPr>
                      <a:r>
                        <a:rPr b="0" lang="en-US" sz="1800" spc="-1" strike="noStrike">
                          <a:latin typeface="Arial"/>
                        </a:rPr>
                        <a:t>MATEMATIKA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p>
                      <a:pPr algn="ctr">
                        <a:lnSpc>
                          <a:spcPct val="100000"/>
                        </a:lnSpc>
                      </a:pP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3720">
                <a:tc gridSpan="2">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JUMLAH ALOKASI WAKTU PER PEKAN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31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31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39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39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39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66" name="CustomShape 2"/>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Struktur Kurikulum SD Islam Istiqlal</a:t>
            </a:r>
            <a:endParaRPr b="0" lang="en-US" sz="2400" spc="-1" strike="noStrike">
              <a:latin typeface="Arial"/>
            </a:endParaRPr>
          </a:p>
        </p:txBody>
      </p:sp>
    </p:spTree>
  </p:cSld>
  <p:transition spd="slow">
    <p:push dir="u"/>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 name="" descr=""/>
          <p:cNvPicPr/>
          <p:nvPr/>
        </p:nvPicPr>
        <p:blipFill>
          <a:blip r:embed="rId1"/>
          <a:stretch/>
        </p:blipFill>
        <p:spPr>
          <a:xfrm>
            <a:off x="0" y="0"/>
            <a:ext cx="10080000" cy="7557480"/>
          </a:xfrm>
          <a:prstGeom prst="rect">
            <a:avLst/>
          </a:prstGeom>
          <a:ln>
            <a:noFill/>
          </a:ln>
        </p:spPr>
      </p:pic>
      <p:graphicFrame>
        <p:nvGraphicFramePr>
          <p:cNvPr id="68" name="Table 1"/>
          <p:cNvGraphicFramePr/>
          <p:nvPr/>
        </p:nvGraphicFramePr>
        <p:xfrm>
          <a:off x="580320" y="-5282280"/>
          <a:ext cx="9035640" cy="11858760"/>
        </p:xfrm>
        <a:graphic>
          <a:graphicData uri="http://schemas.openxmlformats.org/drawingml/2006/table">
            <a:tbl>
              <a:tblPr/>
              <a:tblGrid>
                <a:gridCol w="501120"/>
                <a:gridCol w="4220640"/>
                <a:gridCol w="785160"/>
                <a:gridCol w="5400"/>
                <a:gridCol w="876960"/>
                <a:gridCol w="880920"/>
                <a:gridCol w="880560"/>
                <a:gridCol w="884880"/>
              </a:tblGrid>
              <a:tr h="440280">
                <a:tc rowSpan="3">
                  <a:txBody>
                    <a:bodyPr lIns="90000" rIns="90000">
                      <a:noAutofit/>
                    </a:bodyPr>
                    <a:p>
                      <a:pPr algn="ctr">
                        <a:lnSpc>
                          <a:spcPct val="100000"/>
                        </a:lnSpc>
                      </a:pPr>
                      <a:r>
                        <a:rPr b="0" lang="en-US" sz="1800" spc="-1" strike="noStrike">
                          <a:latin typeface="Arial"/>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rowSpan="3">
                  <a:txBody>
                    <a:bodyPr lIns="90000" rIns="90000">
                      <a:noAutofit/>
                    </a:bodyPr>
                    <a:p>
                      <a:pPr algn="ctr">
                        <a:lnSpc>
                          <a:spcPct val="100000"/>
                        </a:lnSpc>
                      </a:pPr>
                      <a:r>
                        <a:rPr b="0" lang="en-US" sz="1800" spc="-1" strike="noStrike">
                          <a:latin typeface="Arial"/>
                        </a:rPr>
                        <a:t>MAPEL UMUM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6">
                  <a:txBody>
                    <a:bodyPr lIns="90000" rIns="90000">
                      <a:noAutofit/>
                    </a:bodyPr>
                    <a:p>
                      <a:pPr algn="ctr">
                        <a:lnSpc>
                          <a:spcPct val="100000"/>
                        </a:lnSpc>
                      </a:pPr>
                      <a:r>
                        <a:rPr b="0" lang="en-US" sz="1800" spc="-1" strike="noStrike">
                          <a:latin typeface="Arial"/>
                        </a:rPr>
                        <a:t>ALOKASI JAM PER PEKAN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440280">
                <a:tc vMerge="1">
                  <a:tcPr marL="90000" marR="90000">
                    <a:solidFill>
                      <a:srgbClr val="729fcf"/>
                    </a:solidFill>
                  </a:tcPr>
                </a:tc>
                <a:tc vMerge="1">
                  <a:tcPr marL="90000" marR="90000">
                    <a:solidFill>
                      <a:srgbClr val="729fcf"/>
                    </a:solidFill>
                  </a:tcPr>
                </a:tc>
                <a:tc gridSpan="6">
                  <a:txBody>
                    <a:bodyPr lIns="90000" rIns="90000">
                      <a:noAutofit/>
                    </a:bodyPr>
                    <a:p>
                      <a:pPr algn="ctr">
                        <a:lnSpc>
                          <a:spcPct val="100000"/>
                        </a:lnSpc>
                      </a:pPr>
                      <a:r>
                        <a:rPr b="0" lang="en-US" sz="1800" spc="-1" strike="noStrike">
                          <a:latin typeface="Arial"/>
                        </a:rPr>
                        <a:t>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762480">
                <a:tc vMerge="1">
                  <a:tcPr marL="90000" marR="90000">
                    <a:solidFill>
                      <a:srgbClr val="729fcf"/>
                    </a:solidFill>
                  </a:tcPr>
                </a:tc>
                <a:tc vMerge="1">
                  <a:tcPr marL="90000" marR="90000">
                    <a:solidFill>
                      <a:srgbClr val="729fcf"/>
                    </a:solidFill>
                  </a:tcPr>
                </a:tc>
                <a:tc gridSpan="2">
                  <a:txBody>
                    <a:bodyPr lIns="90000" rIns="90000">
                      <a:noAutofit/>
                    </a:bodyPr>
                    <a:p>
                      <a:pPr algn="ctr">
                        <a:lnSpc>
                          <a:spcPct val="100000"/>
                        </a:lnSpc>
                      </a:pPr>
                      <a:r>
                        <a:rPr b="0" lang="en-US" sz="1800" spc="-1" strike="noStrike">
                          <a:latin typeface="Arial"/>
                        </a:rPr>
                        <a:t>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II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III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IV</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V</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0280">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UPACARA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0280">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PENDIDIKAN AGAMA ISLAM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0280">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TEMA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0280">
                <a:tc>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MATEMATIKA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62480">
                <a:tc>
                  <a:txBody>
                    <a:bodyPr lIns="90000" rIns="90000">
                      <a:noAutofit/>
                    </a:bodyPr>
                    <a:p>
                      <a:pPr algn="ctr">
                        <a:lnSpc>
                          <a:spcPct val="100000"/>
                        </a:lnSpc>
                      </a:pPr>
                      <a:r>
                        <a:rPr b="0" lang="en-US" sz="1800" spc="-1" strike="noStrike">
                          <a:latin typeface="Arial"/>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PENDIDIKAN JASMANI DAN OLAHRAGA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0280">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BAHASA INGGRIS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0280">
                <a:tc>
                  <a:txBody>
                    <a:bodyPr lIns="90000" rIns="90000">
                      <a:noAutofit/>
                    </a:bodyPr>
                    <a:p>
                      <a:pPr algn="ctr">
                        <a:lnSpc>
                          <a:spcPct val="100000"/>
                        </a:lnSpc>
                      </a:pPr>
                      <a:r>
                        <a:rPr b="0" lang="en-US" sz="1800" spc="-1" strike="noStrike">
                          <a:latin typeface="Arial"/>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BAHASA ARAB</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0280">
                <a:tc>
                  <a:txBody>
                    <a:bodyPr lIns="90000" rIns="90000">
                      <a:noAutofit/>
                    </a:bodyPr>
                    <a:p>
                      <a:pPr algn="ctr">
                        <a:lnSpc>
                          <a:spcPct val="100000"/>
                        </a:lnSpc>
                      </a:pPr>
                      <a:r>
                        <a:rPr b="0" lang="en-US" sz="1800" spc="-1" strike="noStrike">
                          <a:latin typeface="Arial"/>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TAHFIDZ</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0280">
                <a:tc>
                  <a:txBody>
                    <a:bodyPr lIns="90000" rIns="90000">
                      <a:noAutofit/>
                    </a:bodyPr>
                    <a:p>
                      <a:pPr algn="ctr">
                        <a:lnSpc>
                          <a:spcPct val="100000"/>
                        </a:lnSpc>
                      </a:pPr>
                      <a:r>
                        <a:rPr b="0" lang="en-US" sz="1800" spc="-1" strike="noStrike">
                          <a:latin typeface="Arial"/>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BTQ/TAHSIN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0280">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DO’A &amp; HADIST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0280">
                <a:tc>
                  <a:txBody>
                    <a:bodyPr lIns="90000" rIns="90000">
                      <a:noAutofit/>
                    </a:bodyPr>
                    <a:p>
                      <a:pPr algn="ctr">
                        <a:lnSpc>
                          <a:spcPct val="100000"/>
                        </a:lnSpc>
                      </a:pPr>
                      <a:r>
                        <a:rPr b="0" lang="en-US" sz="1800" spc="-1" strike="noStrike">
                          <a:latin typeface="Arial"/>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KLINIK TAHFIDZ</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0280">
                <a:tc>
                  <a:txBody>
                    <a:bodyPr lIns="90000" rIns="90000">
                      <a:noAutofit/>
                    </a:bodyPr>
                    <a:p>
                      <a:pPr algn="ctr">
                        <a:lnSpc>
                          <a:spcPct val="100000"/>
                        </a:lnSpc>
                      </a:pPr>
                      <a:r>
                        <a:rPr b="0" lang="en-US" sz="1800" spc="-1" strike="noStrike">
                          <a:latin typeface="Arial"/>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CALIS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0280">
                <a:tc>
                  <a:txBody>
                    <a:bodyPr lIns="90000" rIns="90000">
                      <a:noAutofit/>
                    </a:bodyPr>
                    <a:p>
                      <a:pPr algn="ctr">
                        <a:lnSpc>
                          <a:spcPct val="100000"/>
                        </a:lnSpc>
                      </a:pPr>
                      <a:r>
                        <a:rPr b="0" lang="en-US" sz="1800" spc="-1" strike="noStrike">
                          <a:latin typeface="Arial"/>
                        </a:rPr>
                        <a:t>13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PRAMUKA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Arial"/>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0280">
                <a:tc>
                  <a:txBody>
                    <a:bodyPr lIns="90000" rIns="90000">
                      <a:noAutofit/>
                    </a:bodyPr>
                    <a:p>
                      <a:pPr algn="ctr">
                        <a:lnSpc>
                          <a:spcPct val="100000"/>
                        </a:lnSpc>
                      </a:pPr>
                      <a:r>
                        <a:rPr b="0" lang="en-US" sz="1800" spc="-1" strike="noStrike">
                          <a:latin typeface="Arial"/>
                        </a:rPr>
                        <a:t>14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EKSTRAKURIKULER :</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02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518400" indent="-129240" algn="ctr">
                        <a:lnSpc>
                          <a:spcPct val="100000"/>
                        </a:lnSpc>
                      </a:pPr>
                      <a:r>
                        <a:rPr b="0" lang="en-US" sz="1800" spc="-1" strike="noStrike">
                          <a:latin typeface="Arial"/>
                        </a:rPr>
                        <a:t>MEMANAH</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02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518400" indent="-129240" algn="ctr">
                        <a:lnSpc>
                          <a:spcPct val="100000"/>
                        </a:lnSpc>
                      </a:pPr>
                      <a:r>
                        <a:rPr b="0" lang="en-US" sz="1800" spc="-1" strike="noStrike">
                          <a:latin typeface="Arial"/>
                        </a:rPr>
                        <a:t>FUTSAL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02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518400" indent="-129240" algn="ctr">
                        <a:lnSpc>
                          <a:spcPct val="100000"/>
                        </a:lnSpc>
                      </a:pPr>
                      <a:r>
                        <a:rPr b="0" lang="en-US" sz="1800" spc="-1" strike="noStrike">
                          <a:latin typeface="Arial"/>
                        </a:rPr>
                        <a:t>TAHFIDZ</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02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518400" indent="-129240" algn="ctr">
                        <a:lnSpc>
                          <a:spcPct val="100000"/>
                        </a:lnSpc>
                      </a:pPr>
                      <a:r>
                        <a:rPr b="0" lang="en-US" sz="1800" spc="-1" strike="noStrike">
                          <a:latin typeface="Arial"/>
                        </a:rPr>
                        <a:t>TATABOGA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02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marL="518400" indent="-129240" algn="ctr">
                        <a:lnSpc>
                          <a:spcPct val="100000"/>
                        </a:lnSpc>
                      </a:pPr>
                      <a:r>
                        <a:rPr b="0" lang="en-US" sz="1800" spc="-1" strike="noStrike">
                          <a:latin typeface="Arial"/>
                        </a:rPr>
                        <a:t>BAHASA ARAB</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624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marL="518400" indent="-129240" algn="ctr">
                        <a:lnSpc>
                          <a:spcPct val="100000"/>
                        </a:lnSpc>
                      </a:pPr>
                      <a:r>
                        <a:rPr b="0" lang="en-US" sz="1800" spc="-1" strike="noStrike">
                          <a:latin typeface="Arial"/>
                        </a:rPr>
                        <a:t>MATEMATIKA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p>
                      <a:pPr algn="ctr">
                        <a:lnSpc>
                          <a:spcPct val="100000"/>
                        </a:lnSpc>
                      </a:pP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66080">
                <a:tc gridSpan="2">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JUMLAH ALOKASI WAKTU PER PEKAN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31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gridSpan="2">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31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39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39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endParaRPr b="0" lang="en-US" sz="1800" spc="-1" strike="noStrike">
                        <a:latin typeface="Arial"/>
                      </a:endParaRPr>
                    </a:p>
                    <a:p>
                      <a:pPr algn="ctr">
                        <a:lnSpc>
                          <a:spcPct val="100000"/>
                        </a:lnSpc>
                      </a:pPr>
                      <a:r>
                        <a:rPr b="0" lang="en-US" sz="1800" spc="-1" strike="noStrike">
                          <a:latin typeface="Arial"/>
                        </a:rPr>
                        <a:t>39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69" name="CustomShape 2"/>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Struktur Kurikulum SD Islam Istiqlal</a:t>
            </a:r>
            <a:endParaRPr b="0" lang="en-US" sz="2400" spc="-1" strike="noStrike">
              <a:latin typeface="Arial"/>
            </a:endParaRPr>
          </a:p>
        </p:txBody>
      </p:sp>
    </p:spTree>
  </p:cSld>
  <p:transition spd="slow">
    <p:push dir="u"/>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 descr=""/>
          <p:cNvPicPr/>
          <p:nvPr/>
        </p:nvPicPr>
        <p:blipFill>
          <a:blip r:embed="rId1"/>
          <a:stretch/>
        </p:blipFill>
        <p:spPr>
          <a:xfrm>
            <a:off x="0" y="0"/>
            <a:ext cx="10080000" cy="7557480"/>
          </a:xfrm>
          <a:prstGeom prst="rect">
            <a:avLst/>
          </a:prstGeom>
          <a:ln>
            <a:noFill/>
          </a:ln>
        </p:spPr>
      </p:pic>
      <p:sp>
        <p:nvSpPr>
          <p:cNvPr id="71"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Tata Tertib Guru Istiqlal</a:t>
            </a:r>
            <a:endParaRPr b="0" lang="en-US" sz="2400" spc="-1" strike="noStrike">
              <a:latin typeface="Arial"/>
            </a:endParaRPr>
          </a:p>
        </p:txBody>
      </p:sp>
      <p:sp>
        <p:nvSpPr>
          <p:cNvPr id="72" name="CustomShape 2"/>
          <p:cNvSpPr/>
          <p:nvPr/>
        </p:nvSpPr>
        <p:spPr>
          <a:xfrm>
            <a:off x="1188720" y="2598120"/>
            <a:ext cx="7680600" cy="36558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1800" spc="-1" strike="noStrike">
                <a:solidFill>
                  <a:srgbClr val="111111"/>
                </a:solidFill>
                <a:latin typeface="Arial"/>
              </a:rPr>
              <a:t>- Menyambut siswa pada pagi hari (Guru Fullday).</a:t>
            </a:r>
            <a:endParaRPr b="0" lang="en-US" sz="1800" spc="-1" strike="noStrike">
              <a:latin typeface="Arial"/>
            </a:endParaRPr>
          </a:p>
          <a:p>
            <a:pPr algn="just">
              <a:lnSpc>
                <a:spcPct val="100000"/>
              </a:lnSpc>
            </a:pPr>
            <a:r>
              <a:rPr b="0" lang="en-US" sz="1800" spc="-1" strike="noStrike">
                <a:solidFill>
                  <a:srgbClr val="111111"/>
                </a:solidFill>
                <a:latin typeface="Arial"/>
              </a:rPr>
              <a:t>- Berpakaian yang:</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Menutup aurat</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Memakai sepatu dan Berkaos kaki.</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Tidak berpakaian ketat, tipis dan membentuk lekukan tubuh.</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Tidak boleh memakai Jens dan isbal.</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Jilbab minimal sampai di bawah dada (Bagi Perempuan)</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Tidak tabarruj (Dandan berlebihan)</a:t>
            </a:r>
            <a:endParaRPr b="0" lang="en-US" sz="1800" spc="-1" strike="noStrike">
              <a:latin typeface="Arial"/>
            </a:endParaRPr>
          </a:p>
          <a:p>
            <a:pPr algn="just">
              <a:lnSpc>
                <a:spcPct val="100000"/>
              </a:lnSpc>
            </a:pPr>
            <a:r>
              <a:rPr b="0" lang="en-US" sz="1800" spc="-1" strike="noStrike">
                <a:solidFill>
                  <a:srgbClr val="111111"/>
                </a:solidFill>
                <a:latin typeface="Arial"/>
              </a:rPr>
              <a:t>- Tidak merokok selama berada di lingkungan satuan pendidikan.</a:t>
            </a:r>
            <a:endParaRPr b="0" lang="en-US" sz="1800" spc="-1" strike="noStrike">
              <a:latin typeface="Arial"/>
            </a:endParaRPr>
          </a:p>
          <a:p>
            <a:pPr algn="just">
              <a:lnSpc>
                <a:spcPct val="100000"/>
              </a:lnSpc>
            </a:pPr>
            <a:r>
              <a:rPr b="0" lang="en-US" sz="1800" spc="-1" strike="noStrike">
                <a:solidFill>
                  <a:srgbClr val="111111"/>
                </a:solidFill>
                <a:latin typeface="Times New Roman"/>
              </a:rPr>
              <a:t>- Tidak menggunakan alat komunikasi atau semisalnya ketika sedang berlangsung KBM </a:t>
            </a:r>
            <a:r>
              <a:rPr b="0" lang="en-US" sz="1800" spc="-1" strike="noStrike" u="sng">
                <a:solidFill>
                  <a:srgbClr val="111111"/>
                </a:solidFill>
                <a:uFillTx/>
                <a:latin typeface="Times New Roman"/>
              </a:rPr>
              <a:t>kecuali</a:t>
            </a:r>
            <a:r>
              <a:rPr b="0" lang="en-US" sz="1800" spc="-1" strike="noStrike">
                <a:solidFill>
                  <a:srgbClr val="111111"/>
                </a:solidFill>
                <a:latin typeface="Times New Roman"/>
              </a:rPr>
              <a:t> sangat dibutuhkan.</a:t>
            </a:r>
            <a:endParaRPr b="0" lang="en-US" sz="1800" spc="-1" strike="noStrike">
              <a:latin typeface="Arial"/>
            </a:endParaRPr>
          </a:p>
          <a:p>
            <a:pPr algn="just">
              <a:lnSpc>
                <a:spcPct val="100000"/>
              </a:lnSpc>
            </a:pPr>
            <a:r>
              <a:rPr b="0" lang="en-US" sz="1800" spc="-1" strike="noStrike">
                <a:solidFill>
                  <a:srgbClr val="111111"/>
                </a:solidFill>
                <a:latin typeface="Arial"/>
              </a:rPr>
              <a:t>- Menghadiri kajian rutin yang diadakan Yayasan Istiqlal Farhaniyah Nusantara.</a:t>
            </a:r>
            <a:endParaRPr b="0" lang="en-US" sz="1800" spc="-1" strike="noStrike">
              <a:latin typeface="Arial"/>
            </a:endParaRPr>
          </a:p>
        </p:txBody>
      </p:sp>
    </p:spTree>
  </p:cSld>
  <p:transition spd="slow">
    <p:push dir="u"/>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 name="" descr=""/>
          <p:cNvPicPr/>
          <p:nvPr/>
        </p:nvPicPr>
        <p:blipFill>
          <a:blip r:embed="rId1"/>
          <a:stretch/>
        </p:blipFill>
        <p:spPr>
          <a:xfrm>
            <a:off x="0" y="0"/>
            <a:ext cx="10080000" cy="7557480"/>
          </a:xfrm>
          <a:prstGeom prst="rect">
            <a:avLst/>
          </a:prstGeom>
          <a:ln>
            <a:noFill/>
          </a:ln>
        </p:spPr>
      </p:pic>
      <p:sp>
        <p:nvSpPr>
          <p:cNvPr id="74"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Tata Tertib Guru Istiqlal</a:t>
            </a:r>
            <a:endParaRPr b="0" lang="en-US" sz="2400" spc="-1" strike="noStrike">
              <a:latin typeface="Arial"/>
            </a:endParaRPr>
          </a:p>
        </p:txBody>
      </p:sp>
      <p:sp>
        <p:nvSpPr>
          <p:cNvPr id="75" name="CustomShape 2"/>
          <p:cNvSpPr/>
          <p:nvPr/>
        </p:nvSpPr>
        <p:spPr>
          <a:xfrm>
            <a:off x="1188720" y="2598120"/>
            <a:ext cx="7680600" cy="2559240"/>
          </a:xfrm>
          <a:prstGeom prst="rect">
            <a:avLst/>
          </a:prstGeom>
          <a:noFill/>
          <a:ln>
            <a:noFill/>
          </a:ln>
        </p:spPr>
        <p:style>
          <a:lnRef idx="0"/>
          <a:fillRef idx="0"/>
          <a:effectRef idx="0"/>
          <a:fontRef idx="minor"/>
        </p:style>
        <p:txBody>
          <a:bodyPr lIns="90000" rIns="90000" tIns="45000" bIns="45000">
            <a:spAutoFit/>
          </a:bodyPr>
          <a:p>
            <a:pPr marL="457200" indent="-228240" algn="just">
              <a:lnSpc>
                <a:spcPct val="150000"/>
              </a:lnSpc>
            </a:pPr>
            <a:r>
              <a:rPr b="0" lang="en-US" sz="1800" spc="-1" strike="noStrike">
                <a:solidFill>
                  <a:srgbClr val="111111"/>
                </a:solidFill>
                <a:latin typeface="Arial"/>
              </a:rPr>
              <a:t>- Menjaga jarak dengan siswa yang berlawanan jenis dan bukan mahrom.</a:t>
            </a:r>
            <a:endParaRPr b="0" lang="en-US" sz="1800" spc="-1" strike="noStrike">
              <a:latin typeface="Arial"/>
            </a:endParaRPr>
          </a:p>
          <a:p>
            <a:pPr marL="457200" indent="-228240"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Memiliki kejujuran dan profesional dalam menerapkan kurikulum   sesuai dengan kebutuhan anak didik masing-masing.</a:t>
            </a:r>
            <a:endParaRPr b="0" lang="en-US" sz="1800" spc="-1" strike="noStrike">
              <a:latin typeface="Arial"/>
            </a:endParaRPr>
          </a:p>
          <a:p>
            <a:pPr marL="457200" indent="-228240"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Tidak diperkenankan menerima hadiah dari siswa atau wali murid dalam bentuk apapun.</a:t>
            </a:r>
            <a:endParaRPr b="0" lang="en-US" sz="1800" spc="-1" strike="noStrike">
              <a:latin typeface="Arial"/>
            </a:endParaRPr>
          </a:p>
          <a:p>
            <a:pPr marL="457200" indent="-228240"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Menciptakan suasana kehidupan sekolah yang islami dan memelihara hubungan dengan orang tua murid sebaik-baiknya.</a:t>
            </a:r>
            <a:endParaRPr b="0" lang="en-US" sz="1800" spc="-1" strike="noStrike">
              <a:latin typeface="Arial"/>
            </a:endParaRPr>
          </a:p>
        </p:txBody>
      </p:sp>
    </p:spTree>
  </p:cSld>
  <p:transition spd="slow">
    <p:push dir="u"/>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 descr=""/>
          <p:cNvPicPr/>
          <p:nvPr/>
        </p:nvPicPr>
        <p:blipFill>
          <a:blip r:embed="rId1"/>
          <a:stretch/>
        </p:blipFill>
        <p:spPr>
          <a:xfrm>
            <a:off x="0" y="0"/>
            <a:ext cx="10080000" cy="7557480"/>
          </a:xfrm>
          <a:prstGeom prst="rect">
            <a:avLst/>
          </a:prstGeom>
          <a:ln>
            <a:noFill/>
          </a:ln>
        </p:spPr>
      </p:pic>
      <p:sp>
        <p:nvSpPr>
          <p:cNvPr id="77"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Tata Tertib Siswa Istiqlal</a:t>
            </a:r>
            <a:endParaRPr b="0" lang="en-US" sz="2400" spc="-1" strike="noStrike">
              <a:latin typeface="Arial"/>
            </a:endParaRPr>
          </a:p>
        </p:txBody>
      </p:sp>
      <p:sp>
        <p:nvSpPr>
          <p:cNvPr id="78" name="CustomShape 2"/>
          <p:cNvSpPr/>
          <p:nvPr/>
        </p:nvSpPr>
        <p:spPr>
          <a:xfrm>
            <a:off x="1188720" y="2598120"/>
            <a:ext cx="7680600" cy="2833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111111"/>
                </a:solidFill>
                <a:latin typeface="Arial"/>
              </a:rPr>
              <a:t>- Hadir 10 menit sebelum bel tanda masuk berbunyi.</a:t>
            </a:r>
            <a:endParaRPr b="0" lang="en-US" sz="1800" spc="-1" strike="noStrike">
              <a:latin typeface="Arial"/>
            </a:endParaRPr>
          </a:p>
          <a:p>
            <a:pPr>
              <a:lnSpc>
                <a:spcPct val="100000"/>
              </a:lnSpc>
            </a:pPr>
            <a:r>
              <a:rPr b="0" lang="en-US" sz="1800" spc="-1" strike="noStrike">
                <a:solidFill>
                  <a:srgbClr val="111111"/>
                </a:solidFill>
                <a:latin typeface="Arial"/>
              </a:rPr>
              <a:t>- Pada saat jam belajar siswa dilarang keluar kelas.</a:t>
            </a:r>
            <a:endParaRPr b="0" lang="en-US" sz="1800" spc="-1" strike="noStrike">
              <a:latin typeface="Arial"/>
            </a:endParaRPr>
          </a:p>
          <a:p>
            <a:pPr>
              <a:lnSpc>
                <a:spcPct val="100000"/>
              </a:lnSpc>
            </a:pPr>
            <a:r>
              <a:rPr b="0" lang="en-US" sz="1800" spc="-1" strike="noStrike">
                <a:solidFill>
                  <a:srgbClr val="111111"/>
                </a:solidFill>
                <a:latin typeface="Arial"/>
              </a:rPr>
              <a:t>- Dinyatakan terlambat apabila siswa hadir setelah bel tanda masuk berbunyi.</a:t>
            </a:r>
            <a:endParaRPr b="0" lang="en-US" sz="1800" spc="-1" strike="noStrike">
              <a:latin typeface="Arial"/>
            </a:endParaRPr>
          </a:p>
          <a:p>
            <a:pPr>
              <a:lnSpc>
                <a:spcPct val="100000"/>
              </a:lnSpc>
            </a:pPr>
            <a:r>
              <a:rPr b="0" lang="en-US" sz="1800" spc="-1" strike="noStrike">
                <a:solidFill>
                  <a:srgbClr val="111111"/>
                </a:solidFill>
                <a:latin typeface="Arial"/>
              </a:rPr>
              <a:t>- Siswa yang terlambat, di data oleh kepala gedung masing-masing.</a:t>
            </a:r>
            <a:endParaRPr b="0" lang="en-US" sz="1800" spc="-1" strike="noStrike">
              <a:latin typeface="Arial"/>
            </a:endParaRPr>
          </a:p>
          <a:p>
            <a:pPr>
              <a:lnSpc>
                <a:spcPct val="100000"/>
              </a:lnSpc>
            </a:pPr>
            <a:r>
              <a:rPr b="0" lang="en-US" sz="1800" spc="-1" strike="noStrike">
                <a:solidFill>
                  <a:srgbClr val="111111"/>
                </a:solidFill>
                <a:latin typeface="Arial"/>
              </a:rPr>
              <a:t>- Jika siswa meninggalkan sekolah sebelum waktunya, siswa wajib izin kepada wali kelas dan kepala gedung.</a:t>
            </a:r>
            <a:endParaRPr b="0" lang="en-US" sz="1800" spc="-1" strike="noStrike">
              <a:latin typeface="Arial"/>
            </a:endParaRPr>
          </a:p>
          <a:p>
            <a:pPr>
              <a:lnSpc>
                <a:spcPct val="100000"/>
              </a:lnSpc>
            </a:pPr>
            <a:r>
              <a:rPr b="0" lang="en-US" sz="1800" spc="-1" strike="noStrike">
                <a:solidFill>
                  <a:srgbClr val="111111"/>
                </a:solidFill>
                <a:latin typeface="Arial"/>
              </a:rPr>
              <a:t>- Pada jam istirahat siswa dilarang keluar lingkungan sekolah.</a:t>
            </a:r>
            <a:endParaRPr b="0" lang="en-US" sz="1800" spc="-1" strike="noStrike">
              <a:latin typeface="Arial"/>
            </a:endParaRPr>
          </a:p>
          <a:p>
            <a:pPr>
              <a:lnSpc>
                <a:spcPct val="100000"/>
              </a:lnSpc>
            </a:pPr>
            <a:r>
              <a:rPr b="0" lang="en-US" sz="1800" spc="-1" strike="noStrike">
                <a:solidFill>
                  <a:srgbClr val="111111"/>
                </a:solidFill>
                <a:latin typeface="Arial"/>
              </a:rPr>
              <a:t>- 3x terlambat dalam sebulan, siswa mendapat sanksi (sanksi mendidik) dan surat panggilan orang tua.</a:t>
            </a:r>
            <a:endParaRPr b="0" lang="en-US" sz="1800" spc="-1" strike="noStrike">
              <a:latin typeface="Arial"/>
            </a:endParaRPr>
          </a:p>
        </p:txBody>
      </p:sp>
    </p:spTree>
  </p:cSld>
  <p:transition spd="slow">
    <p:push dir="u"/>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 descr=""/>
          <p:cNvPicPr/>
          <p:nvPr/>
        </p:nvPicPr>
        <p:blipFill>
          <a:blip r:embed="rId1"/>
          <a:stretch/>
        </p:blipFill>
        <p:spPr>
          <a:xfrm>
            <a:off x="0" y="0"/>
            <a:ext cx="10080000" cy="7557480"/>
          </a:xfrm>
          <a:prstGeom prst="rect">
            <a:avLst/>
          </a:prstGeom>
          <a:ln>
            <a:noFill/>
          </a:ln>
        </p:spPr>
      </p:pic>
      <p:sp>
        <p:nvSpPr>
          <p:cNvPr id="80"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Tata Tertib Siswa Istiqlal</a:t>
            </a:r>
            <a:endParaRPr b="0" lang="en-US" sz="2400" spc="-1" strike="noStrike">
              <a:latin typeface="Arial"/>
            </a:endParaRPr>
          </a:p>
        </p:txBody>
      </p:sp>
      <p:sp>
        <p:nvSpPr>
          <p:cNvPr id="81" name="CustomShape 2"/>
          <p:cNvSpPr/>
          <p:nvPr/>
        </p:nvSpPr>
        <p:spPr>
          <a:xfrm>
            <a:off x="1188720" y="2598120"/>
            <a:ext cx="7680600" cy="3930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111111"/>
                </a:solidFill>
                <a:latin typeface="Arial"/>
              </a:rPr>
              <a:t>- Hadir 10 menit sebelum bel tanda masuk berbunyi.</a:t>
            </a:r>
            <a:endParaRPr b="0" lang="en-US" sz="1800" spc="-1" strike="noStrike">
              <a:latin typeface="Arial"/>
            </a:endParaRPr>
          </a:p>
          <a:p>
            <a:pPr>
              <a:lnSpc>
                <a:spcPct val="100000"/>
              </a:lnSpc>
            </a:pPr>
            <a:r>
              <a:rPr b="0" lang="en-US" sz="1800" spc="-1" strike="noStrike">
                <a:solidFill>
                  <a:srgbClr val="111111"/>
                </a:solidFill>
                <a:latin typeface="Arial"/>
              </a:rPr>
              <a:t>- Pada saat jam belajar siswa dilarang keluar kelas.</a:t>
            </a:r>
            <a:endParaRPr b="0" lang="en-US" sz="1800" spc="-1" strike="noStrike">
              <a:latin typeface="Arial"/>
            </a:endParaRPr>
          </a:p>
          <a:p>
            <a:pPr>
              <a:lnSpc>
                <a:spcPct val="100000"/>
              </a:lnSpc>
            </a:pPr>
            <a:r>
              <a:rPr b="0" lang="en-US" sz="1800" spc="-1" strike="noStrike">
                <a:solidFill>
                  <a:srgbClr val="111111"/>
                </a:solidFill>
                <a:latin typeface="Arial"/>
              </a:rPr>
              <a:t>- Dinyatakan terlambat apabila siswa hadir setelah bel tanda masuk berbunyi.</a:t>
            </a:r>
            <a:endParaRPr b="0" lang="en-US" sz="1800" spc="-1" strike="noStrike">
              <a:latin typeface="Arial"/>
            </a:endParaRPr>
          </a:p>
          <a:p>
            <a:pPr>
              <a:lnSpc>
                <a:spcPct val="100000"/>
              </a:lnSpc>
            </a:pPr>
            <a:r>
              <a:rPr b="0" lang="en-US" sz="1800" spc="-1" strike="noStrike">
                <a:solidFill>
                  <a:srgbClr val="111111"/>
                </a:solidFill>
                <a:latin typeface="Arial"/>
              </a:rPr>
              <a:t>- Siswa yang terlambat, di data oleh kepala gedung masing-masing.</a:t>
            </a:r>
            <a:endParaRPr b="0" lang="en-US" sz="1800" spc="-1" strike="noStrike">
              <a:latin typeface="Arial"/>
            </a:endParaRPr>
          </a:p>
          <a:p>
            <a:pPr>
              <a:lnSpc>
                <a:spcPct val="100000"/>
              </a:lnSpc>
            </a:pPr>
            <a:r>
              <a:rPr b="0" lang="en-US" sz="1800" spc="-1" strike="noStrike">
                <a:solidFill>
                  <a:srgbClr val="111111"/>
                </a:solidFill>
                <a:latin typeface="Arial"/>
              </a:rPr>
              <a:t>- Jika siswa meninggalkan sekolah sebelum waktunya, siswa wajib izin kepada wali kelas dan kepala gedung.</a:t>
            </a:r>
            <a:endParaRPr b="0" lang="en-US" sz="1800" spc="-1" strike="noStrike">
              <a:latin typeface="Arial"/>
            </a:endParaRPr>
          </a:p>
          <a:p>
            <a:pPr>
              <a:lnSpc>
                <a:spcPct val="100000"/>
              </a:lnSpc>
            </a:pPr>
            <a:r>
              <a:rPr b="0" lang="en-US" sz="1800" spc="-1" strike="noStrike">
                <a:solidFill>
                  <a:srgbClr val="111111"/>
                </a:solidFill>
                <a:latin typeface="Arial"/>
              </a:rPr>
              <a:t>- Pada jam istirahat siswa dilarang keluar lingkungan sekolah.</a:t>
            </a:r>
            <a:endParaRPr b="0" lang="en-US" sz="1800" spc="-1" strike="noStrike">
              <a:latin typeface="Arial"/>
            </a:endParaRPr>
          </a:p>
          <a:p>
            <a:pPr>
              <a:lnSpc>
                <a:spcPct val="100000"/>
              </a:lnSpc>
            </a:pPr>
            <a:r>
              <a:rPr b="0" lang="en-US" sz="1800" spc="-1" strike="noStrike">
                <a:solidFill>
                  <a:srgbClr val="111111"/>
                </a:solidFill>
                <a:latin typeface="Arial"/>
              </a:rPr>
              <a:t>- 3x terlambat dalam sebulan, siswa mendapat sanksi (sanksi mendidik) dan surat panggilan orang tua.</a:t>
            </a:r>
            <a:endParaRPr b="0" lang="en-US" sz="1800" spc="-1" strike="noStrike">
              <a:latin typeface="Arial"/>
            </a:endParaRPr>
          </a:p>
          <a:p>
            <a:pPr>
              <a:lnSpc>
                <a:spcPct val="100000"/>
              </a:lnSpc>
            </a:pPr>
            <a:r>
              <a:rPr b="0" lang="en-US" sz="1800" spc="-1" strike="noStrike">
                <a:solidFill>
                  <a:srgbClr val="111111"/>
                </a:solidFill>
                <a:latin typeface="Arial"/>
              </a:rPr>
              <a:t>- 3x alpha/tanpa keterangan dalam sebulan, siswa mendapat surat panggilan orang tua.</a:t>
            </a:r>
            <a:endParaRPr b="0" lang="en-US" sz="1800" spc="-1" strike="noStrike">
              <a:latin typeface="Arial"/>
            </a:endParaRPr>
          </a:p>
          <a:p>
            <a:pPr>
              <a:lnSpc>
                <a:spcPct val="100000"/>
              </a:lnSpc>
            </a:pPr>
            <a:r>
              <a:rPr b="0" lang="en-US" sz="1800" spc="-1" strike="noStrike">
                <a:solidFill>
                  <a:srgbClr val="111111"/>
                </a:solidFill>
                <a:latin typeface="Arial"/>
              </a:rPr>
              <a:t>- Apabila siswa sakit lebih dari 3 hari, siswa harus melampirkan surat keterangan sakit dari dokter.</a:t>
            </a:r>
            <a:endParaRPr b="0" lang="en-US" sz="1800" spc="-1" strike="noStrike">
              <a:latin typeface="Arial"/>
            </a:endParaRPr>
          </a:p>
        </p:txBody>
      </p:sp>
    </p:spTree>
  </p:cSld>
  <p:transition spd="slow">
    <p:push dir="u"/>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 descr=""/>
          <p:cNvPicPr/>
          <p:nvPr/>
        </p:nvPicPr>
        <p:blipFill>
          <a:blip r:embed="rId1"/>
          <a:stretch/>
        </p:blipFill>
        <p:spPr>
          <a:xfrm>
            <a:off x="0" y="0"/>
            <a:ext cx="10080000" cy="7557480"/>
          </a:xfrm>
          <a:prstGeom prst="rect">
            <a:avLst/>
          </a:prstGeom>
          <a:ln>
            <a:noFill/>
          </a:ln>
        </p:spPr>
      </p:pic>
      <p:sp>
        <p:nvSpPr>
          <p:cNvPr id="83"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Tata Tertib Siswa Istiqlal</a:t>
            </a:r>
            <a:endParaRPr b="0" lang="en-US" sz="2400" spc="-1" strike="noStrike">
              <a:latin typeface="Arial"/>
            </a:endParaRPr>
          </a:p>
        </p:txBody>
      </p:sp>
      <p:sp>
        <p:nvSpPr>
          <p:cNvPr id="84" name="CustomShape 2"/>
          <p:cNvSpPr/>
          <p:nvPr/>
        </p:nvSpPr>
        <p:spPr>
          <a:xfrm>
            <a:off x="1188720" y="2598120"/>
            <a:ext cx="7680600" cy="2010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111111"/>
                </a:solidFill>
                <a:latin typeface="Arial"/>
              </a:rPr>
              <a:t>- Jadwal Seragam Siswa</a:t>
            </a:r>
            <a:endParaRPr b="0" lang="en-US" sz="1800" spc="-1" strike="noStrike">
              <a:latin typeface="Arial"/>
            </a:endParaRPr>
          </a:p>
          <a:p>
            <a:pPr>
              <a:lnSpc>
                <a:spcPct val="100000"/>
              </a:lnSpc>
            </a:pPr>
            <a:r>
              <a:rPr b="0" lang="en-US" sz="1800" spc="-1" strike="noStrike">
                <a:solidFill>
                  <a:srgbClr val="111111"/>
                </a:solidFill>
                <a:latin typeface="Arial"/>
              </a:rPr>
              <a:t>	</a:t>
            </a:r>
            <a:r>
              <a:rPr b="0" lang="en-US" sz="1800" spc="-1" strike="noStrike">
                <a:solidFill>
                  <a:srgbClr val="111111"/>
                </a:solidFill>
                <a:latin typeface="Arial"/>
              </a:rPr>
              <a:t>SENIN</a:t>
            </a:r>
            <a:r>
              <a:rPr b="0" lang="en-US" sz="1800" spc="-1" strike="noStrike">
                <a:solidFill>
                  <a:srgbClr val="111111"/>
                </a:solidFill>
                <a:latin typeface="Arial"/>
              </a:rPr>
              <a:t>	</a:t>
            </a:r>
            <a:r>
              <a:rPr b="0" lang="en-US" sz="1800" spc="-1" strike="noStrike">
                <a:solidFill>
                  <a:srgbClr val="111111"/>
                </a:solidFill>
                <a:latin typeface="Arial"/>
              </a:rPr>
              <a:t>: Seragam Merah &amp; Kaos kaki putih.</a:t>
            </a:r>
            <a:endParaRPr b="0" lang="en-US" sz="1800" spc="-1" strike="noStrike">
              <a:latin typeface="Arial"/>
            </a:endParaRPr>
          </a:p>
          <a:p>
            <a:pPr>
              <a:lnSpc>
                <a:spcPct val="100000"/>
              </a:lnSpc>
            </a:pPr>
            <a:r>
              <a:rPr b="0" lang="en-US" sz="1800" spc="-1" strike="noStrike">
                <a:solidFill>
                  <a:srgbClr val="111111"/>
                </a:solidFill>
                <a:latin typeface="Arial"/>
              </a:rPr>
              <a:t>	</a:t>
            </a:r>
            <a:r>
              <a:rPr b="0" lang="en-US" sz="1800" spc="-1" strike="noStrike">
                <a:solidFill>
                  <a:srgbClr val="111111"/>
                </a:solidFill>
                <a:latin typeface="Arial"/>
              </a:rPr>
              <a:t>SELASA </a:t>
            </a:r>
            <a:r>
              <a:rPr b="0" lang="en-US" sz="1800" spc="-1" strike="noStrike">
                <a:solidFill>
                  <a:srgbClr val="111111"/>
                </a:solidFill>
                <a:latin typeface="Arial"/>
              </a:rPr>
              <a:t>	</a:t>
            </a:r>
            <a:r>
              <a:rPr b="0" lang="en-US" sz="1800" spc="-1" strike="noStrike">
                <a:solidFill>
                  <a:srgbClr val="111111"/>
                </a:solidFill>
                <a:latin typeface="Arial"/>
              </a:rPr>
              <a:t>: Seragam Olahraga &amp; Kaos kaki putih.</a:t>
            </a:r>
            <a:endParaRPr b="0" lang="en-US" sz="1800" spc="-1" strike="noStrike">
              <a:latin typeface="Arial"/>
            </a:endParaRPr>
          </a:p>
          <a:p>
            <a:pPr>
              <a:lnSpc>
                <a:spcPct val="100000"/>
              </a:lnSpc>
            </a:pPr>
            <a:r>
              <a:rPr b="0" lang="en-US" sz="1800" spc="-1" strike="noStrike">
                <a:solidFill>
                  <a:srgbClr val="111111"/>
                </a:solidFill>
                <a:latin typeface="Arial"/>
              </a:rPr>
              <a:t>	</a:t>
            </a:r>
            <a:r>
              <a:rPr b="0" lang="en-US" sz="1800" spc="-1" strike="noStrike">
                <a:solidFill>
                  <a:srgbClr val="111111"/>
                </a:solidFill>
                <a:latin typeface="Arial"/>
              </a:rPr>
              <a:t>RABU</a:t>
            </a:r>
            <a:r>
              <a:rPr b="0" lang="en-US" sz="1800" spc="-1" strike="noStrike">
                <a:solidFill>
                  <a:srgbClr val="111111"/>
                </a:solidFill>
                <a:latin typeface="Arial"/>
              </a:rPr>
              <a:t>	</a:t>
            </a:r>
            <a:r>
              <a:rPr b="0" lang="en-US" sz="1800" spc="-1" strike="noStrike">
                <a:solidFill>
                  <a:srgbClr val="111111"/>
                </a:solidFill>
                <a:latin typeface="Arial"/>
              </a:rPr>
              <a:t>: Seragam Pramuka &amp; Kaos Kaki Hitam</a:t>
            </a:r>
            <a:endParaRPr b="0" lang="en-US" sz="1800" spc="-1" strike="noStrike">
              <a:latin typeface="Arial"/>
            </a:endParaRPr>
          </a:p>
          <a:p>
            <a:pPr>
              <a:lnSpc>
                <a:spcPct val="100000"/>
              </a:lnSpc>
            </a:pPr>
            <a:r>
              <a:rPr b="0" lang="en-US" sz="1800" spc="-1" strike="noStrike">
                <a:solidFill>
                  <a:srgbClr val="111111"/>
                </a:solidFill>
                <a:latin typeface="Arial"/>
              </a:rPr>
              <a:t>	</a:t>
            </a:r>
            <a:r>
              <a:rPr b="0" lang="en-US" sz="1800" spc="-1" strike="noStrike">
                <a:solidFill>
                  <a:srgbClr val="111111"/>
                </a:solidFill>
                <a:latin typeface="Arial"/>
              </a:rPr>
              <a:t>KAMIS</a:t>
            </a:r>
            <a:r>
              <a:rPr b="0" lang="en-US" sz="1800" spc="-1" strike="noStrike">
                <a:solidFill>
                  <a:srgbClr val="111111"/>
                </a:solidFill>
                <a:latin typeface="Arial"/>
              </a:rPr>
              <a:t>	</a:t>
            </a:r>
            <a:r>
              <a:rPr b="0" lang="en-US" sz="1800" spc="-1" strike="noStrike">
                <a:solidFill>
                  <a:srgbClr val="111111"/>
                </a:solidFill>
                <a:latin typeface="Arial"/>
              </a:rPr>
              <a:t>: Seragam Kotak-kotak &amp; Kaos kaki hitam</a:t>
            </a:r>
            <a:endParaRPr b="0" lang="en-US" sz="1800" spc="-1" strike="noStrike">
              <a:latin typeface="Arial"/>
            </a:endParaRPr>
          </a:p>
          <a:p>
            <a:pPr>
              <a:lnSpc>
                <a:spcPct val="100000"/>
              </a:lnSpc>
            </a:pPr>
            <a:r>
              <a:rPr b="0" lang="en-US" sz="1800" spc="-1" strike="noStrike">
                <a:solidFill>
                  <a:srgbClr val="111111"/>
                </a:solidFill>
                <a:latin typeface="Arial"/>
              </a:rPr>
              <a:t>	</a:t>
            </a:r>
            <a:r>
              <a:rPr b="0" lang="en-US" sz="1800" spc="-1" strike="noStrike">
                <a:solidFill>
                  <a:srgbClr val="111111"/>
                </a:solidFill>
                <a:latin typeface="Arial"/>
              </a:rPr>
              <a:t>JUMAT</a:t>
            </a:r>
            <a:r>
              <a:rPr b="0" lang="en-US" sz="1800" spc="-1" strike="noStrike">
                <a:solidFill>
                  <a:srgbClr val="111111"/>
                </a:solidFill>
                <a:latin typeface="Arial"/>
              </a:rPr>
              <a:t>	</a:t>
            </a:r>
            <a:r>
              <a:rPr b="0" lang="en-US" sz="1800" spc="-1" strike="noStrike">
                <a:solidFill>
                  <a:srgbClr val="111111"/>
                </a:solidFill>
                <a:latin typeface="Arial"/>
              </a:rPr>
              <a:t>: Jubah/Baju Syar’i &amp; Kaos kaki putih.</a:t>
            </a:r>
            <a:endParaRPr b="0" lang="en-US" sz="1800" spc="-1" strike="noStrike">
              <a:latin typeface="Arial"/>
            </a:endParaRPr>
          </a:p>
          <a:p>
            <a:pPr>
              <a:lnSpc>
                <a:spcPct val="100000"/>
              </a:lnSpc>
            </a:pPr>
            <a:r>
              <a:rPr b="0" lang="en-US" sz="1800" spc="-1" strike="noStrike">
                <a:solidFill>
                  <a:srgbClr val="111111"/>
                </a:solidFill>
                <a:latin typeface="Arial"/>
              </a:rPr>
              <a:t>- Sepatu merk bebas dasar warna hitam.</a:t>
            </a:r>
            <a:endParaRPr b="0" lang="en-US" sz="1800" spc="-1" strike="noStrike">
              <a:latin typeface="Arial"/>
            </a:endParaRPr>
          </a:p>
        </p:txBody>
      </p:sp>
    </p:spTree>
  </p:cSld>
  <p:transition spd="slow">
    <p:push dir="u"/>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 descr=""/>
          <p:cNvPicPr/>
          <p:nvPr/>
        </p:nvPicPr>
        <p:blipFill>
          <a:blip r:embed="rId1"/>
          <a:stretch/>
        </p:blipFill>
        <p:spPr>
          <a:xfrm>
            <a:off x="0" y="0"/>
            <a:ext cx="10080000" cy="7557480"/>
          </a:xfrm>
          <a:prstGeom prst="rect">
            <a:avLst/>
          </a:prstGeom>
          <a:ln>
            <a:noFill/>
          </a:ln>
        </p:spPr>
      </p:pic>
      <p:sp>
        <p:nvSpPr>
          <p:cNvPr id="86"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Tata Tertib Siswa Istiqlal</a:t>
            </a:r>
            <a:endParaRPr b="0" lang="en-US" sz="2400" spc="-1" strike="noStrike">
              <a:latin typeface="Arial"/>
            </a:endParaRPr>
          </a:p>
        </p:txBody>
      </p:sp>
      <p:sp>
        <p:nvSpPr>
          <p:cNvPr id="87" name="CustomShape 2"/>
          <p:cNvSpPr/>
          <p:nvPr/>
        </p:nvSpPr>
        <p:spPr>
          <a:xfrm>
            <a:off x="1188720" y="2598120"/>
            <a:ext cx="7680600" cy="1736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111111"/>
                </a:solidFill>
                <a:latin typeface="Arial"/>
              </a:rPr>
              <a:t>- Rambut siswa tidak boleh menyentuh telinga, kerah baju, alis mata dan tidak diwarna-warni.</a:t>
            </a:r>
            <a:endParaRPr b="0" lang="en-US" sz="1800" spc="-1" strike="noStrike">
              <a:latin typeface="Arial"/>
            </a:endParaRPr>
          </a:p>
          <a:p>
            <a:pPr>
              <a:lnSpc>
                <a:spcPct val="100000"/>
              </a:lnSpc>
            </a:pPr>
            <a:r>
              <a:rPr b="0" lang="en-US" sz="1800" spc="-1" strike="noStrike">
                <a:solidFill>
                  <a:srgbClr val="111111"/>
                </a:solidFill>
                <a:latin typeface="Arial"/>
              </a:rPr>
              <a:t>- Celana siswa di atas mata kaki (tidak isbal) dan tidak ketat.</a:t>
            </a:r>
            <a:endParaRPr b="0" lang="en-US" sz="1800" spc="-1" strike="noStrike">
              <a:latin typeface="Arial"/>
            </a:endParaRPr>
          </a:p>
          <a:p>
            <a:pPr>
              <a:lnSpc>
                <a:spcPct val="100000"/>
              </a:lnSpc>
            </a:pPr>
            <a:r>
              <a:rPr b="0" lang="en-US" sz="1800" spc="-1" strike="noStrike">
                <a:solidFill>
                  <a:srgbClr val="111111"/>
                </a:solidFill>
                <a:latin typeface="Arial"/>
              </a:rPr>
              <a:t>- Jilbab siswi menutupi dada dan tidak transparan.</a:t>
            </a:r>
            <a:endParaRPr b="0" lang="en-US" sz="1800" spc="-1" strike="noStrike">
              <a:latin typeface="Arial"/>
            </a:endParaRPr>
          </a:p>
          <a:p>
            <a:pPr>
              <a:lnSpc>
                <a:spcPct val="100000"/>
              </a:lnSpc>
            </a:pPr>
            <a:r>
              <a:rPr b="0" lang="en-US" sz="1800" spc="-1" strike="noStrike">
                <a:solidFill>
                  <a:srgbClr val="111111"/>
                </a:solidFill>
                <a:latin typeface="Arial"/>
              </a:rPr>
              <a:t>- Siswi tidak mengenakan perhiasan/aksesoris berlebihan.</a:t>
            </a:r>
            <a:endParaRPr b="0" lang="en-US" sz="1800" spc="-1" strike="noStrike">
              <a:latin typeface="Arial"/>
            </a:endParaRPr>
          </a:p>
          <a:p>
            <a:pPr>
              <a:lnSpc>
                <a:spcPct val="100000"/>
              </a:lnSpc>
            </a:pPr>
            <a:r>
              <a:rPr b="0" lang="en-US" sz="1800" spc="-1" strike="noStrike">
                <a:solidFill>
                  <a:srgbClr val="111111"/>
                </a:solidFill>
                <a:latin typeface="Arial"/>
              </a:rPr>
              <a:t>- Siswa/siswi tidak di benarkan berkuku kotor dan panjang.</a:t>
            </a:r>
            <a:endParaRPr b="0" lang="en-US" sz="1800" spc="-1" strike="noStrike">
              <a:latin typeface="Arial"/>
            </a:endParaRPr>
          </a:p>
        </p:txBody>
      </p:sp>
    </p:spTree>
  </p:cSld>
  <p:transition spd="slow">
    <p:push dir="u"/>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365760" y="3566160"/>
            <a:ext cx="8320320" cy="276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ffffff"/>
                </a:solidFill>
                <a:latin typeface="Montserrat"/>
                <a:ea typeface="DejaVu Sans"/>
              </a:rPr>
              <a:t>Persaingan hidup sering kali melahirkan gesekan sosial negatif, semakin hari nampaknya zaman dan gaya hidup manusia terus berkembang  dan berubah, persoalan anak-anak akhirnya menjadi topik yang pelik, khususnya terkait Akhlaq dan Agama, dan tak kalah juga mengenai ekonomi pada umumnya.</a:t>
            </a:r>
            <a:endParaRPr b="0" lang="en-US" sz="1600" spc="-1" strike="noStrike">
              <a:latin typeface="Arial"/>
            </a:endParaRPr>
          </a:p>
          <a:p>
            <a:pPr>
              <a:lnSpc>
                <a:spcPct val="100000"/>
              </a:lnSpc>
            </a:pPr>
            <a:r>
              <a:rPr b="0" lang="en-US" sz="1600" spc="-1" strike="noStrike">
                <a:solidFill>
                  <a:srgbClr val="ffffff"/>
                </a:solidFill>
                <a:latin typeface="Montserrat"/>
                <a:ea typeface="DejaVu Sans"/>
              </a:rPr>
              <a:t>Konsep hidup pola pikir dan karakter mulia sejatinya dibentuk dari bangku Sekolah, keputusan besar orang tua dalam mendidik anak-anak mereka di antaranya ada dalam memilih sekolah.</a:t>
            </a:r>
            <a:endParaRPr b="0" lang="en-US" sz="1600" spc="-1" strike="noStrike">
              <a:latin typeface="Arial"/>
            </a:endParaRPr>
          </a:p>
          <a:p>
            <a:pPr>
              <a:lnSpc>
                <a:spcPct val="100000"/>
              </a:lnSpc>
            </a:pPr>
            <a:r>
              <a:rPr b="0" lang="en-US" sz="1600" spc="-1" strike="noStrike">
                <a:solidFill>
                  <a:srgbClr val="ffffff"/>
                </a:solidFill>
                <a:latin typeface="Montserrat"/>
                <a:ea typeface="DejaVu Sans"/>
              </a:rPr>
              <a:t>SD Islam Istiqlal kini hadir sebagai pilihan masyarakat dan para orang tua -bersama mereka- kami mendidik, membimbing, mengasah dan mengarahkan talenta anak-anak ke arah jalan keselamatan dan kesejahteraan dunia dan akhirat, satu jalan itu ialah Sunnah dan Profesionalisme.</a:t>
            </a:r>
            <a:endParaRPr b="0" lang="en-US" sz="1600" spc="-1" strike="noStrike">
              <a:latin typeface="Arial"/>
            </a:endParaRPr>
          </a:p>
        </p:txBody>
      </p:sp>
      <p:pic>
        <p:nvPicPr>
          <p:cNvPr id="40" name="" descr=""/>
          <p:cNvPicPr/>
          <p:nvPr/>
        </p:nvPicPr>
        <p:blipFill>
          <a:blip r:embed="rId1"/>
          <a:stretch/>
        </p:blipFill>
        <p:spPr>
          <a:xfrm>
            <a:off x="0" y="0"/>
            <a:ext cx="10076400" cy="7557840"/>
          </a:xfrm>
          <a:prstGeom prst="rect">
            <a:avLst/>
          </a:prstGeom>
          <a:ln>
            <a:noFill/>
          </a:ln>
        </p:spPr>
      </p:pic>
      <p:sp>
        <p:nvSpPr>
          <p:cNvPr id="41" name="CustomShape 2"/>
          <p:cNvSpPr/>
          <p:nvPr/>
        </p:nvSpPr>
        <p:spPr>
          <a:xfrm>
            <a:off x="329760" y="3624480"/>
            <a:ext cx="4790160" cy="34970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Montserrat"/>
                <a:ea typeface="DejaVu Sans"/>
              </a:rPr>
              <a:t>Persaingan hidup sering kali melahirkan gesekan sosial negatif, semakin hari nampaknya zaman dan gaya hidup manusia terus berkembang  dan berubah, persoalan anak-anak akhirnya menjadi topik yang pelik, khususnya terkait Akhlaq dan Agama, dan tak kalah juga mengenai ekonomi pada umumnya.</a:t>
            </a:r>
            <a:endParaRPr b="0" lang="en-US" sz="1600" spc="-1" strike="noStrike">
              <a:latin typeface="Arial"/>
            </a:endParaRPr>
          </a:p>
          <a:p>
            <a:pPr>
              <a:lnSpc>
                <a:spcPct val="100000"/>
              </a:lnSpc>
            </a:pPr>
            <a:endParaRPr b="0" lang="en-US" sz="1600" spc="-1" strike="noStrike">
              <a:latin typeface="Arial"/>
            </a:endParaRPr>
          </a:p>
          <a:p>
            <a:pPr>
              <a:lnSpc>
                <a:spcPct val="100000"/>
              </a:lnSpc>
            </a:pPr>
            <a:r>
              <a:rPr b="1" lang="en-US" sz="1600" spc="-1" strike="noStrike">
                <a:solidFill>
                  <a:srgbClr val="ffffff"/>
                </a:solidFill>
                <a:latin typeface="Montserrat"/>
                <a:ea typeface="DejaVu Sans"/>
              </a:rPr>
              <a:t>Konsep hidup pola pikir dan karakter mulia sejatinya dibentuk dari bangku Sekolah, keputusan besar orang tua dalam mendidik anak-anak mereka di antaranya ada dalam memilih sekolah.</a:t>
            </a:r>
            <a:endParaRPr b="0" lang="en-US" sz="1600" spc="-1" strike="noStrike">
              <a:latin typeface="Arial"/>
            </a:endParaRPr>
          </a:p>
        </p:txBody>
      </p:sp>
    </p:spTree>
  </p:cSld>
  <p:transition spd="slow">
    <p:push dir="l"/>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 descr=""/>
          <p:cNvPicPr/>
          <p:nvPr/>
        </p:nvPicPr>
        <p:blipFill>
          <a:blip r:embed="rId1"/>
          <a:stretch/>
        </p:blipFill>
        <p:spPr>
          <a:xfrm>
            <a:off x="0" y="0"/>
            <a:ext cx="10080000" cy="7557480"/>
          </a:xfrm>
          <a:prstGeom prst="rect">
            <a:avLst/>
          </a:prstGeom>
          <a:ln>
            <a:noFill/>
          </a:ln>
        </p:spPr>
      </p:pic>
      <p:sp>
        <p:nvSpPr>
          <p:cNvPr id="89"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Tata Tertib Siswa Istiqlal</a:t>
            </a:r>
            <a:endParaRPr b="0" lang="en-US" sz="2400" spc="-1" strike="noStrike">
              <a:latin typeface="Arial"/>
            </a:endParaRPr>
          </a:p>
        </p:txBody>
      </p:sp>
      <p:sp>
        <p:nvSpPr>
          <p:cNvPr id="90" name="CustomShape 2"/>
          <p:cNvSpPr/>
          <p:nvPr/>
        </p:nvSpPr>
        <p:spPr>
          <a:xfrm>
            <a:off x="1188720" y="2598120"/>
            <a:ext cx="7680600" cy="1736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111111"/>
                </a:solidFill>
                <a:latin typeface="Arial"/>
              </a:rPr>
              <a:t>- Dilarang membuang sampah sembarangan.</a:t>
            </a:r>
            <a:endParaRPr b="0" lang="en-US" sz="1800" spc="-1" strike="noStrike">
              <a:latin typeface="Arial"/>
            </a:endParaRPr>
          </a:p>
          <a:p>
            <a:pPr>
              <a:lnSpc>
                <a:spcPct val="100000"/>
              </a:lnSpc>
            </a:pPr>
            <a:r>
              <a:rPr b="0" lang="en-US" sz="1800" spc="-1" strike="noStrike">
                <a:solidFill>
                  <a:srgbClr val="111111"/>
                </a:solidFill>
                <a:latin typeface="Arial"/>
              </a:rPr>
              <a:t>- Dilarang jajan pada waktu jam pelajaran berlangsung.</a:t>
            </a:r>
            <a:endParaRPr b="0" lang="en-US" sz="1800" spc="-1" strike="noStrike">
              <a:latin typeface="Arial"/>
            </a:endParaRPr>
          </a:p>
          <a:p>
            <a:pPr>
              <a:lnSpc>
                <a:spcPct val="100000"/>
              </a:lnSpc>
            </a:pPr>
            <a:r>
              <a:rPr b="0" lang="en-US" sz="1800" spc="-1" strike="noStrike">
                <a:solidFill>
                  <a:srgbClr val="111111"/>
                </a:solidFill>
                <a:latin typeface="Arial"/>
              </a:rPr>
              <a:t>- Dilarang membawa Smartphone/Gadget ke sekolah.</a:t>
            </a:r>
            <a:endParaRPr b="0" lang="en-US" sz="1800" spc="-1" strike="noStrike">
              <a:latin typeface="Arial"/>
            </a:endParaRPr>
          </a:p>
          <a:p>
            <a:pPr>
              <a:lnSpc>
                <a:spcPct val="100000"/>
              </a:lnSpc>
            </a:pPr>
            <a:r>
              <a:rPr b="0" lang="en-US" sz="1800" spc="-1" strike="noStrike">
                <a:solidFill>
                  <a:srgbClr val="111111"/>
                </a:solidFill>
                <a:latin typeface="Arial"/>
              </a:rPr>
              <a:t>- Dilarang memakai barang orang lain tanpa izin.</a:t>
            </a:r>
            <a:endParaRPr b="0" lang="en-US" sz="1800" spc="-1" strike="noStrike">
              <a:latin typeface="Arial"/>
            </a:endParaRPr>
          </a:p>
          <a:p>
            <a:pPr>
              <a:lnSpc>
                <a:spcPct val="100000"/>
              </a:lnSpc>
            </a:pPr>
            <a:r>
              <a:rPr b="0" lang="en-US" sz="1800" spc="-1" strike="noStrike">
                <a:solidFill>
                  <a:srgbClr val="111111"/>
                </a:solidFill>
                <a:latin typeface="Arial"/>
              </a:rPr>
              <a:t>- Dilarang membawa bekal uang berlebihan.</a:t>
            </a:r>
            <a:endParaRPr b="0" lang="en-US" sz="1800" spc="-1" strike="noStrike">
              <a:latin typeface="Arial"/>
            </a:endParaRPr>
          </a:p>
          <a:p>
            <a:pPr>
              <a:lnSpc>
                <a:spcPct val="100000"/>
              </a:lnSpc>
            </a:pPr>
            <a:r>
              <a:rPr b="0" lang="en-US" sz="1800" spc="-1" strike="noStrike">
                <a:solidFill>
                  <a:srgbClr val="111111"/>
                </a:solidFill>
                <a:latin typeface="Arial"/>
              </a:rPr>
              <a:t>- Dilarang berjualan di kelas.</a:t>
            </a:r>
            <a:endParaRPr b="0" lang="en-US" sz="1800" spc="-1" strike="noStrike">
              <a:latin typeface="Arial"/>
            </a:endParaRPr>
          </a:p>
        </p:txBody>
      </p:sp>
    </p:spTree>
  </p:cSld>
  <p:transition spd="slow">
    <p:push dir="u"/>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 descr=""/>
          <p:cNvPicPr/>
          <p:nvPr/>
        </p:nvPicPr>
        <p:blipFill>
          <a:blip r:embed="rId1"/>
          <a:stretch/>
        </p:blipFill>
        <p:spPr>
          <a:xfrm>
            <a:off x="0" y="0"/>
            <a:ext cx="10080000" cy="7557480"/>
          </a:xfrm>
          <a:prstGeom prst="rect">
            <a:avLst/>
          </a:prstGeom>
          <a:ln>
            <a:noFill/>
          </a:ln>
        </p:spPr>
      </p:pic>
      <p:sp>
        <p:nvSpPr>
          <p:cNvPr id="92"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10 Keunggulan SD Islam Istiqlal</a:t>
            </a:r>
            <a:endParaRPr b="0" lang="en-US" sz="2400" spc="-1" strike="noStrike">
              <a:latin typeface="Arial"/>
            </a:endParaRPr>
          </a:p>
        </p:txBody>
      </p:sp>
      <p:sp>
        <p:nvSpPr>
          <p:cNvPr id="93" name="CustomShape 2"/>
          <p:cNvSpPr/>
          <p:nvPr/>
        </p:nvSpPr>
        <p:spPr>
          <a:xfrm>
            <a:off x="1188720" y="2598120"/>
            <a:ext cx="7680600" cy="33822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Mampu menghafal Al-Qur’an 2 Juz (29 dan 30)</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Mampu menghafal </a:t>
            </a:r>
            <a:r>
              <a:rPr b="0" lang="en-US" sz="1800" spc="-1" strike="noStrike">
                <a:solidFill>
                  <a:srgbClr val="111111"/>
                </a:solidFill>
                <a:latin typeface="Trebuchet MS"/>
              </a:rPr>
              <a:t>50</a:t>
            </a:r>
            <a:r>
              <a:rPr b="0" lang="en-US" sz="1800" spc="-1" strike="noStrike">
                <a:solidFill>
                  <a:srgbClr val="111111"/>
                </a:solidFill>
                <a:latin typeface="Arial"/>
              </a:rPr>
              <a:t> hadits pendek</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Mampu menghafal </a:t>
            </a:r>
            <a:r>
              <a:rPr b="0" lang="en-US" sz="1800" spc="-1" strike="noStrike">
                <a:solidFill>
                  <a:srgbClr val="111111"/>
                </a:solidFill>
                <a:latin typeface="Trebuchet MS"/>
              </a:rPr>
              <a:t>50</a:t>
            </a:r>
            <a:r>
              <a:rPr b="0" lang="en-US" sz="1800" spc="-1" strike="noStrike">
                <a:solidFill>
                  <a:srgbClr val="111111"/>
                </a:solidFill>
                <a:latin typeface="Arial"/>
              </a:rPr>
              <a:t> do’a harian</a:t>
            </a:r>
            <a:r>
              <a:rPr b="0" lang="en-US" sz="1800" spc="-1" strike="noStrike">
                <a:solidFill>
                  <a:srgbClr val="111111"/>
                </a:solidFill>
                <a:latin typeface="Arial"/>
              </a:rPr>
              <a:t>	</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Mampu melaksanakan wudhu </a:t>
            </a:r>
            <a:r>
              <a:rPr b="0" lang="en-US" sz="1800" spc="-1" strike="noStrike">
                <a:solidFill>
                  <a:srgbClr val="111111"/>
                </a:solidFill>
                <a:latin typeface="Trebuchet MS"/>
              </a:rPr>
              <a:t>dengan tertib dan sesuai sunnah</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Mampu </a:t>
            </a:r>
            <a:r>
              <a:rPr b="0" lang="en-US" sz="1800" spc="-1" strike="noStrike">
                <a:solidFill>
                  <a:srgbClr val="111111"/>
                </a:solidFill>
                <a:latin typeface="Trebuchet MS"/>
              </a:rPr>
              <a:t>melaksanakan sholat dengan tertib dan sesuai sunnah</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Mampu menghafal dzikir pagi dan petang</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M</a:t>
            </a:r>
            <a:r>
              <a:rPr b="0" lang="en-US" sz="1800" spc="-1" strike="noStrike">
                <a:solidFill>
                  <a:srgbClr val="111111"/>
                </a:solidFill>
                <a:latin typeface="Trebuchet MS"/>
              </a:rPr>
              <a:t>ampu membaca dan menulis Alquran dengan baik dan benar</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Mampu membaca dan menulis huruf latin dengan baik dan benar</a:t>
            </a:r>
            <a:endParaRPr b="0" lang="en-US" sz="1800" spc="-1" strike="noStrike">
              <a:latin typeface="Arial"/>
            </a:endParaRPr>
          </a:p>
          <a:p>
            <a:pPr algn="just">
              <a:lnSpc>
                <a:spcPct val="100000"/>
              </a:lnSpc>
            </a:pPr>
            <a:r>
              <a:rPr b="0" lang="en-US" sz="1800" spc="-1" strike="noStrike">
                <a:solidFill>
                  <a:srgbClr val="111111"/>
                </a:solidFill>
                <a:latin typeface="Arial"/>
              </a:rPr>
              <a:t>	</a:t>
            </a:r>
            <a:r>
              <a:rPr b="0" lang="en-US" sz="1800" spc="-1" strike="noStrike">
                <a:solidFill>
                  <a:srgbClr val="111111"/>
                </a:solidFill>
                <a:latin typeface="Arial"/>
              </a:rPr>
              <a:t>- Mampu melaksanakan sholat dhuha dan tilawah rutin</a:t>
            </a:r>
            <a:endParaRPr b="0" lang="en-US" sz="1800" spc="-1" strike="noStrike">
              <a:latin typeface="Arial"/>
            </a:endParaRPr>
          </a:p>
          <a:p>
            <a:pPr algn="just">
              <a:lnSpc>
                <a:spcPct val="100000"/>
              </a:lnSpc>
              <a:spcAft>
                <a:spcPts val="1400"/>
              </a:spcAft>
            </a:pPr>
            <a:r>
              <a:rPr b="0" lang="en-US" sz="1800" spc="-1" strike="noStrike">
                <a:solidFill>
                  <a:srgbClr val="111111"/>
                </a:solidFill>
                <a:latin typeface="Arial"/>
              </a:rPr>
              <a:t>	</a:t>
            </a:r>
            <a:r>
              <a:rPr b="0" lang="en-US" sz="1800" spc="-1" strike="noStrike">
                <a:solidFill>
                  <a:srgbClr val="111111"/>
                </a:solidFill>
                <a:latin typeface="Arial"/>
              </a:rPr>
              <a:t>- Mampu berbicara di depan umum</a:t>
            </a:r>
            <a:endParaRPr b="0" lang="en-US" sz="1800" spc="-1" strike="noStrike">
              <a:latin typeface="Arial"/>
            </a:endParaRPr>
          </a:p>
        </p:txBody>
      </p:sp>
    </p:spTree>
  </p:cSld>
  <p:transition spd="slow">
    <p:push dir="u"/>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 descr=""/>
          <p:cNvPicPr/>
          <p:nvPr/>
        </p:nvPicPr>
        <p:blipFill>
          <a:blip r:embed="rId1"/>
          <a:stretch/>
        </p:blipFill>
        <p:spPr>
          <a:xfrm>
            <a:off x="0" y="0"/>
            <a:ext cx="10080000" cy="7557480"/>
          </a:xfrm>
          <a:prstGeom prst="rect">
            <a:avLst/>
          </a:prstGeom>
          <a:ln>
            <a:noFill/>
          </a:ln>
        </p:spPr>
      </p:pic>
      <p:sp>
        <p:nvSpPr>
          <p:cNvPr id="95"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Target Kelulusan SD Islam Istiqlal</a:t>
            </a:r>
            <a:endParaRPr b="0" lang="en-US" sz="2400" spc="-1" strike="noStrike">
              <a:latin typeface="Arial"/>
            </a:endParaRPr>
          </a:p>
        </p:txBody>
      </p:sp>
      <p:sp>
        <p:nvSpPr>
          <p:cNvPr id="96" name="CustomShape 2"/>
          <p:cNvSpPr/>
          <p:nvPr/>
        </p:nvSpPr>
        <p:spPr>
          <a:xfrm>
            <a:off x="1188720" y="2598120"/>
            <a:ext cx="7680600" cy="33822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hafal 2Juz Alquran (Juz 29,30)</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hafal minimal 50 hadits pendek</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hafal minimal 50 do’a harian</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lancar dan hafal gerakan dan bacaan wudhu</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hafal dan lancar bacaan dan gerakan sholat</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mendapatkan nilai setiap mata pelajaran minimal 70</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lancar membaca dan menulis Alquran dengan baik dan benar</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memiliki tingkat kehadiran minimal 85%</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memiliki sikap percaya diri dan kompetensi</a:t>
            </a:r>
            <a:endParaRPr b="0" lang="en-US" sz="1800" spc="-1" strike="noStrike">
              <a:latin typeface="Arial"/>
            </a:endParaRPr>
          </a:p>
          <a:p>
            <a:pPr algn="just">
              <a:lnSpc>
                <a:spcPct val="100000"/>
              </a:lnSpc>
              <a:spcAft>
                <a:spcPts val="1400"/>
              </a:spcAft>
            </a:pPr>
            <a:r>
              <a:rPr b="0" lang="en-US" sz="1800" spc="-1" strike="noStrike">
                <a:solidFill>
                  <a:srgbClr val="111111"/>
                </a:solidFill>
                <a:latin typeface="Trebuchet MS"/>
              </a:rPr>
              <a:t>	</a:t>
            </a:r>
            <a:r>
              <a:rPr b="0" lang="en-US" sz="1800" spc="-1" strike="noStrike">
                <a:solidFill>
                  <a:srgbClr val="111111"/>
                </a:solidFill>
                <a:latin typeface="Trebuchet MS"/>
              </a:rPr>
              <a:t>- Siswa/siswi memiliki sifat akhlak karimah</a:t>
            </a:r>
            <a:endParaRPr b="0" lang="en-US" sz="1800" spc="-1" strike="noStrike">
              <a:latin typeface="Arial"/>
            </a:endParaRPr>
          </a:p>
        </p:txBody>
      </p:sp>
    </p:spTree>
  </p:cSld>
  <p:transition spd="slow">
    <p:push dir="u"/>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0" y="0"/>
            <a:ext cx="10080000" cy="7557480"/>
          </a:xfrm>
          <a:prstGeom prst="rect">
            <a:avLst/>
          </a:prstGeom>
          <a:ln>
            <a:noFill/>
          </a:ln>
        </p:spPr>
      </p:pic>
      <p:sp>
        <p:nvSpPr>
          <p:cNvPr id="98"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Daftar Target Hafalan</a:t>
            </a:r>
            <a:endParaRPr b="0" lang="en-US" sz="2400" spc="-1" strike="noStrike">
              <a:latin typeface="Arial"/>
            </a:endParaRPr>
          </a:p>
        </p:txBody>
      </p:sp>
      <p:sp>
        <p:nvSpPr>
          <p:cNvPr id="99" name="CustomShape 2"/>
          <p:cNvSpPr/>
          <p:nvPr/>
        </p:nvSpPr>
        <p:spPr>
          <a:xfrm>
            <a:off x="1188720" y="2598120"/>
            <a:ext cx="7680600" cy="33822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hafal 2Juz Alquran (Juz 29,30)</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hafal minimal 50 hadits pendek</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hafal minimal 50 do’a harian</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lancar dan hafal gerakan dan bacaan wudhu</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hafal dan lancar bacaan dan gerakan sholat</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mendapatkan nilai setiap mata pelajaran minimal 70</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lancar membaca dan menulis Alquran dengan baik dan benar</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memiliki tingkat kehadiran minimal 85%</a:t>
            </a:r>
            <a:endParaRPr b="0" lang="en-US" sz="1800" spc="-1" strike="noStrike">
              <a:latin typeface="Arial"/>
            </a:endParaRPr>
          </a:p>
          <a:p>
            <a:pPr algn="just">
              <a:lnSpc>
                <a:spcPct val="100000"/>
              </a:lnSpc>
            </a:pPr>
            <a:r>
              <a:rPr b="0" lang="en-US" sz="1800" spc="-1" strike="noStrike">
                <a:solidFill>
                  <a:srgbClr val="111111"/>
                </a:solidFill>
                <a:latin typeface="Trebuchet MS"/>
              </a:rPr>
              <a:t>	</a:t>
            </a:r>
            <a:r>
              <a:rPr b="0" lang="en-US" sz="1800" spc="-1" strike="noStrike">
                <a:solidFill>
                  <a:srgbClr val="111111"/>
                </a:solidFill>
                <a:latin typeface="Trebuchet MS"/>
              </a:rPr>
              <a:t>- Siswa/siswi memiliki sikap percaya diri dan kompetensi</a:t>
            </a:r>
            <a:endParaRPr b="0" lang="en-US" sz="1800" spc="-1" strike="noStrike">
              <a:latin typeface="Arial"/>
            </a:endParaRPr>
          </a:p>
          <a:p>
            <a:pPr algn="just">
              <a:lnSpc>
                <a:spcPct val="100000"/>
              </a:lnSpc>
              <a:spcAft>
                <a:spcPts val="1400"/>
              </a:spcAft>
            </a:pPr>
            <a:r>
              <a:rPr b="0" lang="en-US" sz="1800" spc="-1" strike="noStrike">
                <a:solidFill>
                  <a:srgbClr val="111111"/>
                </a:solidFill>
                <a:latin typeface="Trebuchet MS"/>
              </a:rPr>
              <a:t>	</a:t>
            </a:r>
            <a:r>
              <a:rPr b="0" lang="en-US" sz="1800" spc="-1" strike="noStrike">
                <a:solidFill>
                  <a:srgbClr val="111111"/>
                </a:solidFill>
                <a:latin typeface="Trebuchet MS"/>
              </a:rPr>
              <a:t>- Siswa/siswi memiliki sifat akhlak karimah</a:t>
            </a:r>
            <a:endParaRPr b="0" lang="en-US" sz="1800" spc="-1" strike="noStrike">
              <a:latin typeface="Arial"/>
            </a:endParaRPr>
          </a:p>
        </p:txBody>
      </p:sp>
      <p:pic>
        <p:nvPicPr>
          <p:cNvPr id="100" name="" descr=""/>
          <p:cNvPicPr/>
          <p:nvPr/>
        </p:nvPicPr>
        <p:blipFill>
          <a:blip r:embed="rId2"/>
          <a:stretch/>
        </p:blipFill>
        <p:spPr>
          <a:xfrm>
            <a:off x="1005840" y="2286000"/>
            <a:ext cx="8046360" cy="4123800"/>
          </a:xfrm>
          <a:prstGeom prst="rect">
            <a:avLst/>
          </a:prstGeom>
          <a:ln>
            <a:noFill/>
          </a:ln>
        </p:spPr>
      </p:pic>
      <p:sp>
        <p:nvSpPr>
          <p:cNvPr id="101" name="CustomShape 3"/>
          <p:cNvSpPr/>
          <p:nvPr/>
        </p:nvSpPr>
        <p:spPr>
          <a:xfrm>
            <a:off x="5486400" y="5577840"/>
            <a:ext cx="2011320" cy="914040"/>
          </a:xfrm>
          <a:prstGeom prst="rect">
            <a:avLst/>
          </a:prstGeom>
          <a:solidFill>
            <a:srgbClr val="ffffff"/>
          </a:solidFill>
          <a:ln>
            <a:noFill/>
          </a:ln>
        </p:spPr>
        <p:style>
          <a:lnRef idx="0"/>
          <a:fillRef idx="0"/>
          <a:effectRef idx="0"/>
          <a:fontRef idx="minor"/>
        </p:style>
      </p:sp>
    </p:spTree>
  </p:cSld>
  <p:transition spd="slow">
    <p:push dir="u"/>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 descr=""/>
          <p:cNvPicPr/>
          <p:nvPr/>
        </p:nvPicPr>
        <p:blipFill>
          <a:blip r:embed="rId1"/>
          <a:stretch/>
        </p:blipFill>
        <p:spPr>
          <a:xfrm>
            <a:off x="0" y="0"/>
            <a:ext cx="10080000" cy="7557480"/>
          </a:xfrm>
          <a:prstGeom prst="rect">
            <a:avLst/>
          </a:prstGeom>
          <a:ln>
            <a:noFill/>
          </a:ln>
        </p:spPr>
      </p:pic>
      <p:sp>
        <p:nvSpPr>
          <p:cNvPr id="103"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Daftar Target Hafalan</a:t>
            </a:r>
            <a:endParaRPr b="0" lang="en-US" sz="2400" spc="-1" strike="noStrike">
              <a:latin typeface="Arial"/>
            </a:endParaRPr>
          </a:p>
        </p:txBody>
      </p:sp>
      <p:pic>
        <p:nvPicPr>
          <p:cNvPr id="104" name="" descr=""/>
          <p:cNvPicPr/>
          <p:nvPr/>
        </p:nvPicPr>
        <p:blipFill>
          <a:blip r:embed="rId2"/>
          <a:stretch/>
        </p:blipFill>
        <p:spPr>
          <a:xfrm>
            <a:off x="1005840" y="2286000"/>
            <a:ext cx="7952040" cy="5028840"/>
          </a:xfrm>
          <a:prstGeom prst="rect">
            <a:avLst/>
          </a:prstGeom>
          <a:ln>
            <a:noFill/>
          </a:ln>
        </p:spPr>
      </p:pic>
      <p:sp>
        <p:nvSpPr>
          <p:cNvPr id="105" name="CustomShape 2"/>
          <p:cNvSpPr/>
          <p:nvPr/>
        </p:nvSpPr>
        <p:spPr>
          <a:xfrm>
            <a:off x="822960" y="6400800"/>
            <a:ext cx="8503560" cy="914040"/>
          </a:xfrm>
          <a:prstGeom prst="rect">
            <a:avLst/>
          </a:prstGeom>
          <a:solidFill>
            <a:srgbClr val="ffffff"/>
          </a:solidFill>
          <a:ln>
            <a:noFill/>
          </a:ln>
        </p:spPr>
        <p:style>
          <a:lnRef idx="0"/>
          <a:fillRef idx="0"/>
          <a:effectRef idx="0"/>
          <a:fontRef idx="minor"/>
        </p:style>
      </p:sp>
    </p:spTree>
  </p:cSld>
  <p:transition spd="slow">
    <p:push dir="u"/>
  </p:transition>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 descr=""/>
          <p:cNvPicPr/>
          <p:nvPr/>
        </p:nvPicPr>
        <p:blipFill>
          <a:blip r:embed="rId1"/>
          <a:stretch/>
        </p:blipFill>
        <p:spPr>
          <a:xfrm>
            <a:off x="0" y="0"/>
            <a:ext cx="10080000" cy="7557480"/>
          </a:xfrm>
          <a:prstGeom prst="rect">
            <a:avLst/>
          </a:prstGeom>
          <a:ln>
            <a:noFill/>
          </a:ln>
        </p:spPr>
      </p:pic>
      <p:sp>
        <p:nvSpPr>
          <p:cNvPr id="107"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Daftar Target Hafalan</a:t>
            </a:r>
            <a:endParaRPr b="0" lang="en-US" sz="2400" spc="-1" strike="noStrike">
              <a:latin typeface="Arial"/>
            </a:endParaRPr>
          </a:p>
        </p:txBody>
      </p:sp>
      <p:sp>
        <p:nvSpPr>
          <p:cNvPr id="108" name="CustomShape 2"/>
          <p:cNvSpPr/>
          <p:nvPr/>
        </p:nvSpPr>
        <p:spPr>
          <a:xfrm>
            <a:off x="822960" y="6400800"/>
            <a:ext cx="8503560" cy="914040"/>
          </a:xfrm>
          <a:prstGeom prst="rect">
            <a:avLst/>
          </a:prstGeom>
          <a:solidFill>
            <a:srgbClr val="ffffff"/>
          </a:solidFill>
          <a:ln>
            <a:noFill/>
          </a:ln>
        </p:spPr>
        <p:style>
          <a:lnRef idx="0"/>
          <a:fillRef idx="0"/>
          <a:effectRef idx="0"/>
          <a:fontRef idx="minor"/>
        </p:style>
      </p:sp>
      <p:pic>
        <p:nvPicPr>
          <p:cNvPr id="109" name="" descr=""/>
          <p:cNvPicPr/>
          <p:nvPr/>
        </p:nvPicPr>
        <p:blipFill>
          <a:blip r:embed="rId2"/>
          <a:stretch/>
        </p:blipFill>
        <p:spPr>
          <a:xfrm>
            <a:off x="1005840" y="2298960"/>
            <a:ext cx="8046360" cy="4734000"/>
          </a:xfrm>
          <a:prstGeom prst="rect">
            <a:avLst/>
          </a:prstGeom>
          <a:ln>
            <a:noFill/>
          </a:ln>
        </p:spPr>
      </p:pic>
      <p:sp>
        <p:nvSpPr>
          <p:cNvPr id="110" name="CustomShape 3"/>
          <p:cNvSpPr/>
          <p:nvPr/>
        </p:nvSpPr>
        <p:spPr>
          <a:xfrm>
            <a:off x="4114800" y="5212080"/>
            <a:ext cx="4754520" cy="914040"/>
          </a:xfrm>
          <a:prstGeom prst="rect">
            <a:avLst/>
          </a:prstGeom>
          <a:solidFill>
            <a:srgbClr val="ffffff"/>
          </a:solidFill>
          <a:ln>
            <a:noFill/>
          </a:ln>
        </p:spPr>
        <p:style>
          <a:lnRef idx="0"/>
          <a:fillRef idx="0"/>
          <a:effectRef idx="0"/>
          <a:fontRef idx="minor"/>
        </p:style>
      </p:sp>
    </p:spTree>
  </p:cSld>
  <p:transition spd="slow">
    <p:push dir="u"/>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0" y="0"/>
            <a:ext cx="10080000" cy="7557480"/>
          </a:xfrm>
          <a:prstGeom prst="rect">
            <a:avLst/>
          </a:prstGeom>
          <a:ln>
            <a:noFill/>
          </a:ln>
        </p:spPr>
      </p:pic>
      <p:sp>
        <p:nvSpPr>
          <p:cNvPr id="112"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Daftar Target Hafalan</a:t>
            </a:r>
            <a:endParaRPr b="0" lang="en-US" sz="2400" spc="-1" strike="noStrike">
              <a:latin typeface="Arial"/>
            </a:endParaRPr>
          </a:p>
        </p:txBody>
      </p:sp>
      <p:pic>
        <p:nvPicPr>
          <p:cNvPr id="113" name="" descr=""/>
          <p:cNvPicPr/>
          <p:nvPr/>
        </p:nvPicPr>
        <p:blipFill>
          <a:blip r:embed="rId2"/>
          <a:stretch/>
        </p:blipFill>
        <p:spPr>
          <a:xfrm>
            <a:off x="983880" y="2155320"/>
            <a:ext cx="7794000" cy="2787480"/>
          </a:xfrm>
          <a:prstGeom prst="rect">
            <a:avLst/>
          </a:prstGeom>
          <a:ln>
            <a:noFill/>
          </a:ln>
        </p:spPr>
      </p:pic>
      <p:sp>
        <p:nvSpPr>
          <p:cNvPr id="114" name="CustomShape 2"/>
          <p:cNvSpPr/>
          <p:nvPr/>
        </p:nvSpPr>
        <p:spPr>
          <a:xfrm>
            <a:off x="3840480" y="4114800"/>
            <a:ext cx="4754520" cy="914040"/>
          </a:xfrm>
          <a:prstGeom prst="rect">
            <a:avLst/>
          </a:prstGeom>
          <a:solidFill>
            <a:srgbClr val="ffffff"/>
          </a:solidFill>
          <a:ln>
            <a:noFill/>
          </a:ln>
        </p:spPr>
        <p:style>
          <a:lnRef idx="0"/>
          <a:fillRef idx="0"/>
          <a:effectRef idx="0"/>
          <a:fontRef idx="minor"/>
        </p:style>
      </p:sp>
    </p:spTree>
  </p:cSld>
  <p:transition spd="slow">
    <p:push dir="u"/>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0" y="0"/>
            <a:ext cx="10080000" cy="7557480"/>
          </a:xfrm>
          <a:prstGeom prst="rect">
            <a:avLst/>
          </a:prstGeom>
          <a:ln>
            <a:noFill/>
          </a:ln>
        </p:spPr>
      </p:pic>
      <p:sp>
        <p:nvSpPr>
          <p:cNvPr id="116"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Jenis-Jenis Kegiatan Ekstrakurikuler</a:t>
            </a:r>
            <a:endParaRPr b="0" lang="en-US" sz="2400" spc="-1" strike="noStrike">
              <a:latin typeface="Arial"/>
            </a:endParaRPr>
          </a:p>
        </p:txBody>
      </p:sp>
      <p:sp>
        <p:nvSpPr>
          <p:cNvPr id="117" name="CustomShape 2"/>
          <p:cNvSpPr/>
          <p:nvPr/>
        </p:nvSpPr>
        <p:spPr>
          <a:xfrm>
            <a:off x="3840480" y="4114800"/>
            <a:ext cx="4754520" cy="914040"/>
          </a:xfrm>
          <a:prstGeom prst="rect">
            <a:avLst/>
          </a:prstGeom>
          <a:solidFill>
            <a:srgbClr val="ffffff"/>
          </a:solidFill>
          <a:ln>
            <a:noFill/>
          </a:ln>
        </p:spPr>
        <p:style>
          <a:lnRef idx="0"/>
          <a:fillRef idx="0"/>
          <a:effectRef idx="0"/>
          <a:fontRef idx="minor"/>
        </p:style>
      </p:sp>
      <p:sp>
        <p:nvSpPr>
          <p:cNvPr id="118" name="CustomShape 3"/>
          <p:cNvSpPr/>
          <p:nvPr/>
        </p:nvSpPr>
        <p:spPr>
          <a:xfrm>
            <a:off x="1280160" y="210312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Pramuka</a:t>
            </a:r>
            <a:endParaRPr b="0" lang="en-US" sz="2400" spc="-1" strike="noStrike">
              <a:latin typeface="Arial"/>
            </a:endParaRPr>
          </a:p>
        </p:txBody>
      </p:sp>
      <p:pic>
        <p:nvPicPr>
          <p:cNvPr id="119" name="" descr=""/>
          <p:cNvPicPr/>
          <p:nvPr/>
        </p:nvPicPr>
        <p:blipFill>
          <a:blip r:embed="rId2"/>
          <a:stretch/>
        </p:blipFill>
        <p:spPr>
          <a:xfrm>
            <a:off x="5135040" y="2646720"/>
            <a:ext cx="3662280" cy="3662280"/>
          </a:xfrm>
          <a:prstGeom prst="rect">
            <a:avLst/>
          </a:prstGeom>
          <a:ln>
            <a:noFill/>
          </a:ln>
        </p:spPr>
      </p:pic>
      <p:pic>
        <p:nvPicPr>
          <p:cNvPr id="120" name="" descr=""/>
          <p:cNvPicPr/>
          <p:nvPr/>
        </p:nvPicPr>
        <p:blipFill>
          <a:blip r:embed="rId3"/>
          <a:stretch/>
        </p:blipFill>
        <p:spPr>
          <a:xfrm>
            <a:off x="1463040" y="2651760"/>
            <a:ext cx="3657240" cy="3657240"/>
          </a:xfrm>
          <a:prstGeom prst="rect">
            <a:avLst/>
          </a:prstGeom>
          <a:ln>
            <a:noFill/>
          </a:ln>
        </p:spPr>
      </p:pic>
    </p:spTree>
  </p:cSld>
  <p:transition spd="slow">
    <p:push dir="u"/>
  </p:transition>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 descr=""/>
          <p:cNvPicPr/>
          <p:nvPr/>
        </p:nvPicPr>
        <p:blipFill>
          <a:blip r:embed="rId1"/>
          <a:stretch/>
        </p:blipFill>
        <p:spPr>
          <a:xfrm>
            <a:off x="0" y="0"/>
            <a:ext cx="10080000" cy="7557480"/>
          </a:xfrm>
          <a:prstGeom prst="rect">
            <a:avLst/>
          </a:prstGeom>
          <a:ln>
            <a:noFill/>
          </a:ln>
        </p:spPr>
      </p:pic>
      <p:sp>
        <p:nvSpPr>
          <p:cNvPr id="122"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Jenis-Jenis Kegiatan Ekstrakurikuler</a:t>
            </a:r>
            <a:endParaRPr b="0" lang="en-US" sz="2400" spc="-1" strike="noStrike">
              <a:latin typeface="Arial"/>
            </a:endParaRPr>
          </a:p>
        </p:txBody>
      </p:sp>
      <p:sp>
        <p:nvSpPr>
          <p:cNvPr id="123" name="CustomShape 2"/>
          <p:cNvSpPr/>
          <p:nvPr/>
        </p:nvSpPr>
        <p:spPr>
          <a:xfrm>
            <a:off x="3840480" y="4114800"/>
            <a:ext cx="4754520" cy="914040"/>
          </a:xfrm>
          <a:prstGeom prst="rect">
            <a:avLst/>
          </a:prstGeom>
          <a:solidFill>
            <a:srgbClr val="ffffff"/>
          </a:solidFill>
          <a:ln>
            <a:noFill/>
          </a:ln>
        </p:spPr>
        <p:style>
          <a:lnRef idx="0"/>
          <a:fillRef idx="0"/>
          <a:effectRef idx="0"/>
          <a:fontRef idx="minor"/>
        </p:style>
      </p:sp>
      <p:sp>
        <p:nvSpPr>
          <p:cNvPr id="124" name="CustomShape 3"/>
          <p:cNvSpPr/>
          <p:nvPr/>
        </p:nvSpPr>
        <p:spPr>
          <a:xfrm>
            <a:off x="1280160" y="210312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Tata Boga</a:t>
            </a:r>
            <a:endParaRPr b="0" lang="en-US" sz="2400" spc="-1" strike="noStrike">
              <a:latin typeface="Arial"/>
            </a:endParaRPr>
          </a:p>
        </p:txBody>
      </p:sp>
      <p:pic>
        <p:nvPicPr>
          <p:cNvPr id="125" name="" descr=""/>
          <p:cNvPicPr/>
          <p:nvPr/>
        </p:nvPicPr>
        <p:blipFill>
          <a:blip r:embed="rId2"/>
          <a:stretch/>
        </p:blipFill>
        <p:spPr>
          <a:xfrm>
            <a:off x="1828800" y="2651760"/>
            <a:ext cx="6126120" cy="3445560"/>
          </a:xfrm>
          <a:prstGeom prst="rect">
            <a:avLst/>
          </a:prstGeom>
          <a:ln>
            <a:noFill/>
          </a:ln>
        </p:spPr>
      </p:pic>
    </p:spTree>
  </p:cSld>
  <p:transition spd="slow">
    <p:push dir="u"/>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 descr=""/>
          <p:cNvPicPr/>
          <p:nvPr/>
        </p:nvPicPr>
        <p:blipFill>
          <a:blip r:embed="rId1"/>
          <a:stretch/>
        </p:blipFill>
        <p:spPr>
          <a:xfrm>
            <a:off x="0" y="0"/>
            <a:ext cx="10080000" cy="7557480"/>
          </a:xfrm>
          <a:prstGeom prst="rect">
            <a:avLst/>
          </a:prstGeom>
          <a:ln>
            <a:noFill/>
          </a:ln>
        </p:spPr>
      </p:pic>
      <p:sp>
        <p:nvSpPr>
          <p:cNvPr id="127"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Jenis-Jenis Kegiatan Ekstrakurikuler</a:t>
            </a:r>
            <a:endParaRPr b="0" lang="en-US" sz="2400" spc="-1" strike="noStrike">
              <a:latin typeface="Arial"/>
            </a:endParaRPr>
          </a:p>
        </p:txBody>
      </p:sp>
      <p:sp>
        <p:nvSpPr>
          <p:cNvPr id="128" name="CustomShape 2"/>
          <p:cNvSpPr/>
          <p:nvPr/>
        </p:nvSpPr>
        <p:spPr>
          <a:xfrm>
            <a:off x="3840480" y="4114800"/>
            <a:ext cx="4754520" cy="914040"/>
          </a:xfrm>
          <a:prstGeom prst="rect">
            <a:avLst/>
          </a:prstGeom>
          <a:solidFill>
            <a:srgbClr val="ffffff"/>
          </a:solidFill>
          <a:ln>
            <a:noFill/>
          </a:ln>
        </p:spPr>
        <p:style>
          <a:lnRef idx="0"/>
          <a:fillRef idx="0"/>
          <a:effectRef idx="0"/>
          <a:fontRef idx="minor"/>
        </p:style>
      </p:sp>
      <p:sp>
        <p:nvSpPr>
          <p:cNvPr id="129" name="CustomShape 3"/>
          <p:cNvSpPr/>
          <p:nvPr/>
        </p:nvSpPr>
        <p:spPr>
          <a:xfrm>
            <a:off x="1280160" y="210312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Futsal</a:t>
            </a:r>
            <a:endParaRPr b="0" lang="en-US" sz="2400" spc="-1" strike="noStrike">
              <a:latin typeface="Arial"/>
            </a:endParaRPr>
          </a:p>
        </p:txBody>
      </p:sp>
      <p:pic>
        <p:nvPicPr>
          <p:cNvPr id="130" name="" descr=""/>
          <p:cNvPicPr/>
          <p:nvPr/>
        </p:nvPicPr>
        <p:blipFill>
          <a:blip r:embed="rId2"/>
          <a:stretch/>
        </p:blipFill>
        <p:spPr>
          <a:xfrm>
            <a:off x="2103120" y="2529000"/>
            <a:ext cx="5284080" cy="3962880"/>
          </a:xfrm>
          <a:prstGeom prst="rect">
            <a:avLst/>
          </a:prstGeom>
          <a:ln>
            <a:noFill/>
          </a:ln>
        </p:spPr>
      </p:pic>
    </p:spTree>
  </p:cSld>
  <p:transition spd="slow">
    <p:push dir="u"/>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CustomShape 1"/>
          <p:cNvSpPr/>
          <p:nvPr/>
        </p:nvSpPr>
        <p:spPr>
          <a:xfrm>
            <a:off x="365760" y="3566160"/>
            <a:ext cx="8320320" cy="276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ffffff"/>
                </a:solidFill>
                <a:latin typeface="Montserrat"/>
                <a:ea typeface="DejaVu Sans"/>
              </a:rPr>
              <a:t>Persaingan hidup sering kali melahirkan gesekan sosial negatif, semakin hari nampaknya zaman dan gaya hidup manusia terus berkembang  dan berubah, persoalan anak-anak akhirnya menjadi topik yang pelik, khususnya terkait Akhlaq dan Agama, dan tak kalah juga mengenai ekonomi pada umumnya.</a:t>
            </a:r>
            <a:endParaRPr b="0" lang="en-US" sz="1600" spc="-1" strike="noStrike">
              <a:latin typeface="Arial"/>
            </a:endParaRPr>
          </a:p>
          <a:p>
            <a:pPr>
              <a:lnSpc>
                <a:spcPct val="100000"/>
              </a:lnSpc>
            </a:pPr>
            <a:r>
              <a:rPr b="0" lang="en-US" sz="1600" spc="-1" strike="noStrike">
                <a:solidFill>
                  <a:srgbClr val="ffffff"/>
                </a:solidFill>
                <a:latin typeface="Montserrat"/>
                <a:ea typeface="DejaVu Sans"/>
              </a:rPr>
              <a:t>Konsep hidup pola pikir dan karakter mulia sejatinya dibentuk dari bangku Sekolah, keputusan besar orang tua dalam mendidik anak-anak mereka di antaranya ada dalam memilih sekolah.</a:t>
            </a:r>
            <a:endParaRPr b="0" lang="en-US" sz="1600" spc="-1" strike="noStrike">
              <a:latin typeface="Arial"/>
            </a:endParaRPr>
          </a:p>
          <a:p>
            <a:pPr>
              <a:lnSpc>
                <a:spcPct val="100000"/>
              </a:lnSpc>
            </a:pPr>
            <a:r>
              <a:rPr b="0" lang="en-US" sz="1600" spc="-1" strike="noStrike">
                <a:solidFill>
                  <a:srgbClr val="ffffff"/>
                </a:solidFill>
                <a:latin typeface="Montserrat"/>
                <a:ea typeface="DejaVu Sans"/>
              </a:rPr>
              <a:t>SD Islam Istiqlal kini hadir sebagai pilihan masyarakat dan para orang tua -bersama mereka- kami mendidik, membimbing, mengasah dan mengarahkan talenta anak-anak ke arah jalan keselamatan dan kesejahteraan dunia dan akhirat, satu jalan itu ialah Sunnah dan Profesionalisme.</a:t>
            </a:r>
            <a:endParaRPr b="0" lang="en-US" sz="1600" spc="-1" strike="noStrike">
              <a:latin typeface="Arial"/>
            </a:endParaRPr>
          </a:p>
        </p:txBody>
      </p:sp>
      <p:pic>
        <p:nvPicPr>
          <p:cNvPr id="43" name="" descr=""/>
          <p:cNvPicPr/>
          <p:nvPr/>
        </p:nvPicPr>
        <p:blipFill>
          <a:blip r:embed="rId1"/>
          <a:stretch/>
        </p:blipFill>
        <p:spPr>
          <a:xfrm>
            <a:off x="0" y="0"/>
            <a:ext cx="10076400" cy="7557840"/>
          </a:xfrm>
          <a:prstGeom prst="rect">
            <a:avLst/>
          </a:prstGeom>
          <a:ln>
            <a:noFill/>
          </a:ln>
        </p:spPr>
      </p:pic>
      <p:sp>
        <p:nvSpPr>
          <p:cNvPr id="44" name="CustomShape 2"/>
          <p:cNvSpPr/>
          <p:nvPr/>
        </p:nvSpPr>
        <p:spPr>
          <a:xfrm>
            <a:off x="329760" y="3624480"/>
            <a:ext cx="4790160" cy="3253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Montserrat"/>
                <a:ea typeface="DejaVu Sans"/>
              </a:rPr>
              <a:t>SD Islam Istiqlal kini hadir sebagai pilihan masyarakat dan para orang tua -bersama mereka- kami mendidik, membimbing, mengasah dan mengarahkan talenta anak-anak ke arah jalan keselamatan dan kesejahteraan dunia dan akhirat, satu jalan itu ialah </a:t>
            </a:r>
            <a:r>
              <a:rPr b="1" lang="en-US" sz="1600" spc="-1" strike="noStrike">
                <a:solidFill>
                  <a:srgbClr val="ffffff"/>
                </a:solidFill>
                <a:latin typeface="Arial"/>
                <a:ea typeface="DejaVu Sans"/>
              </a:rPr>
              <a:t>Sunnah </a:t>
            </a:r>
            <a:r>
              <a:rPr b="1" lang="en-US" sz="1600" spc="-1" strike="noStrike">
                <a:solidFill>
                  <a:srgbClr val="ffffff"/>
                </a:solidFill>
                <a:latin typeface="Montserrat"/>
                <a:ea typeface="DejaVu Sans"/>
              </a:rPr>
              <a:t>dan </a:t>
            </a:r>
            <a:r>
              <a:rPr b="1" lang="en-US" sz="1600" spc="-1" strike="noStrike">
                <a:solidFill>
                  <a:srgbClr val="ffffff"/>
                </a:solidFill>
                <a:latin typeface="Arial"/>
                <a:ea typeface="DejaVu Sans"/>
              </a:rPr>
              <a:t>Profesionalisme.</a:t>
            </a:r>
            <a:endParaRPr b="0" lang="en-US" sz="1600" spc="-1" strike="noStrike">
              <a:latin typeface="Arial"/>
            </a:endParaRPr>
          </a:p>
          <a:p>
            <a:pPr>
              <a:lnSpc>
                <a:spcPct val="100000"/>
              </a:lnSpc>
            </a:pPr>
            <a:endParaRPr b="0" lang="en-US" sz="1600" spc="-1" strike="noStrike">
              <a:latin typeface="Arial"/>
            </a:endParaRPr>
          </a:p>
          <a:p>
            <a:pPr>
              <a:lnSpc>
                <a:spcPct val="100000"/>
              </a:lnSpc>
            </a:pPr>
            <a:r>
              <a:rPr b="1" lang="en-US" sz="1600" spc="-1" strike="noStrike">
                <a:solidFill>
                  <a:srgbClr val="ffffff"/>
                </a:solidFill>
                <a:latin typeface="Montserrat"/>
                <a:ea typeface="DejaVu Sans"/>
              </a:rPr>
              <a:t>SD Islam Istiqlal berdiri sejak tahun 2015 di bawah naungan Yayasan Istiqlal Farhaniyah Nusantara. yang berlokasi di Desa Sumber Jaya Kecamatan Tambun Selatan Kabupaten Bekasi.</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 descr=""/>
          <p:cNvPicPr/>
          <p:nvPr/>
        </p:nvPicPr>
        <p:blipFill>
          <a:blip r:embed="rId1"/>
          <a:stretch/>
        </p:blipFill>
        <p:spPr>
          <a:xfrm>
            <a:off x="0" y="0"/>
            <a:ext cx="10080000" cy="7557480"/>
          </a:xfrm>
          <a:prstGeom prst="rect">
            <a:avLst/>
          </a:prstGeom>
          <a:ln>
            <a:noFill/>
          </a:ln>
        </p:spPr>
      </p:pic>
      <p:sp>
        <p:nvSpPr>
          <p:cNvPr id="132"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Jenis-Jenis Kegiatan Ekstrakurikuler</a:t>
            </a:r>
            <a:endParaRPr b="0" lang="en-US" sz="2400" spc="-1" strike="noStrike">
              <a:latin typeface="Arial"/>
            </a:endParaRPr>
          </a:p>
        </p:txBody>
      </p:sp>
      <p:sp>
        <p:nvSpPr>
          <p:cNvPr id="133" name="CustomShape 2"/>
          <p:cNvSpPr/>
          <p:nvPr/>
        </p:nvSpPr>
        <p:spPr>
          <a:xfrm>
            <a:off x="1280160" y="210312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Bahasa Arab &amp; Inggris</a:t>
            </a:r>
            <a:endParaRPr b="0" lang="en-US" sz="2400" spc="-1" strike="noStrike">
              <a:latin typeface="Arial"/>
            </a:endParaRPr>
          </a:p>
        </p:txBody>
      </p:sp>
      <p:pic>
        <p:nvPicPr>
          <p:cNvPr id="134" name="" descr=""/>
          <p:cNvPicPr/>
          <p:nvPr/>
        </p:nvPicPr>
        <p:blipFill>
          <a:blip r:embed="rId2"/>
          <a:stretch/>
        </p:blipFill>
        <p:spPr>
          <a:xfrm>
            <a:off x="1371600" y="2705400"/>
            <a:ext cx="3749760" cy="3749760"/>
          </a:xfrm>
          <a:prstGeom prst="rect">
            <a:avLst/>
          </a:prstGeom>
          <a:ln>
            <a:noFill/>
          </a:ln>
        </p:spPr>
      </p:pic>
      <p:pic>
        <p:nvPicPr>
          <p:cNvPr id="135" name="" descr=""/>
          <p:cNvPicPr/>
          <p:nvPr/>
        </p:nvPicPr>
        <p:blipFill>
          <a:blip r:embed="rId3"/>
          <a:stretch/>
        </p:blipFill>
        <p:spPr>
          <a:xfrm>
            <a:off x="5303520" y="2743200"/>
            <a:ext cx="3474360" cy="1967760"/>
          </a:xfrm>
          <a:prstGeom prst="rect">
            <a:avLst/>
          </a:prstGeom>
          <a:ln>
            <a:noFill/>
          </a:ln>
        </p:spPr>
      </p:pic>
    </p:spTree>
  </p:cSld>
  <p:transition spd="slow">
    <p:push dir="u"/>
  </p:transition>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 descr=""/>
          <p:cNvPicPr/>
          <p:nvPr/>
        </p:nvPicPr>
        <p:blipFill>
          <a:blip r:embed="rId1"/>
          <a:stretch/>
        </p:blipFill>
        <p:spPr>
          <a:xfrm>
            <a:off x="0" y="0"/>
            <a:ext cx="10080000" cy="7557480"/>
          </a:xfrm>
          <a:prstGeom prst="rect">
            <a:avLst/>
          </a:prstGeom>
          <a:ln>
            <a:noFill/>
          </a:ln>
        </p:spPr>
      </p:pic>
      <p:sp>
        <p:nvSpPr>
          <p:cNvPr id="137"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Jenis-Jenis Kegiatan Ekstrakurikuler</a:t>
            </a:r>
            <a:endParaRPr b="0" lang="en-US" sz="2400" spc="-1" strike="noStrike">
              <a:latin typeface="Arial"/>
            </a:endParaRPr>
          </a:p>
        </p:txBody>
      </p:sp>
      <p:sp>
        <p:nvSpPr>
          <p:cNvPr id="138" name="CustomShape 2"/>
          <p:cNvSpPr/>
          <p:nvPr/>
        </p:nvSpPr>
        <p:spPr>
          <a:xfrm>
            <a:off x="1280160" y="210312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Tahfidz Quran</a:t>
            </a:r>
            <a:endParaRPr b="0" lang="en-US" sz="2400" spc="-1" strike="noStrike">
              <a:latin typeface="Arial"/>
            </a:endParaRPr>
          </a:p>
        </p:txBody>
      </p:sp>
      <p:pic>
        <p:nvPicPr>
          <p:cNvPr id="139" name="" descr=""/>
          <p:cNvPicPr/>
          <p:nvPr/>
        </p:nvPicPr>
        <p:blipFill>
          <a:blip r:embed="rId2"/>
          <a:stretch/>
        </p:blipFill>
        <p:spPr>
          <a:xfrm>
            <a:off x="1372320" y="2596680"/>
            <a:ext cx="4388040" cy="2193840"/>
          </a:xfrm>
          <a:prstGeom prst="rect">
            <a:avLst/>
          </a:prstGeom>
          <a:ln>
            <a:noFill/>
          </a:ln>
        </p:spPr>
      </p:pic>
      <p:pic>
        <p:nvPicPr>
          <p:cNvPr id="140" name="" descr=""/>
          <p:cNvPicPr/>
          <p:nvPr/>
        </p:nvPicPr>
        <p:blipFill>
          <a:blip r:embed="rId3"/>
          <a:stretch/>
        </p:blipFill>
        <p:spPr>
          <a:xfrm>
            <a:off x="4297680" y="4023000"/>
            <a:ext cx="4571640" cy="2285640"/>
          </a:xfrm>
          <a:prstGeom prst="rect">
            <a:avLst/>
          </a:prstGeom>
          <a:ln>
            <a:noFill/>
          </a:ln>
        </p:spPr>
      </p:pic>
    </p:spTree>
  </p:cSld>
  <p:transition spd="slow">
    <p:push dir="u"/>
  </p:transition>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 descr=""/>
          <p:cNvPicPr/>
          <p:nvPr/>
        </p:nvPicPr>
        <p:blipFill>
          <a:blip r:embed="rId1"/>
          <a:stretch/>
        </p:blipFill>
        <p:spPr>
          <a:xfrm>
            <a:off x="0" y="0"/>
            <a:ext cx="10080000" cy="7557480"/>
          </a:xfrm>
          <a:prstGeom prst="rect">
            <a:avLst/>
          </a:prstGeom>
          <a:ln>
            <a:noFill/>
          </a:ln>
        </p:spPr>
      </p:pic>
      <p:sp>
        <p:nvSpPr>
          <p:cNvPr id="142"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Jenis-Jenis Kegiatan Ekstrakurikuler</a:t>
            </a:r>
            <a:endParaRPr b="0" lang="en-US" sz="2400" spc="-1" strike="noStrike">
              <a:latin typeface="Arial"/>
            </a:endParaRPr>
          </a:p>
        </p:txBody>
      </p:sp>
      <p:sp>
        <p:nvSpPr>
          <p:cNvPr id="143" name="CustomShape 2"/>
          <p:cNvSpPr/>
          <p:nvPr/>
        </p:nvSpPr>
        <p:spPr>
          <a:xfrm>
            <a:off x="1280160" y="210312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Matematika</a:t>
            </a:r>
            <a:endParaRPr b="0" lang="en-US" sz="2400" spc="-1" strike="noStrike">
              <a:latin typeface="Arial"/>
            </a:endParaRPr>
          </a:p>
        </p:txBody>
      </p:sp>
      <p:pic>
        <p:nvPicPr>
          <p:cNvPr id="144" name="" descr=""/>
          <p:cNvPicPr/>
          <p:nvPr/>
        </p:nvPicPr>
        <p:blipFill>
          <a:blip r:embed="rId2"/>
          <a:stretch/>
        </p:blipFill>
        <p:spPr>
          <a:xfrm>
            <a:off x="1287000" y="2667600"/>
            <a:ext cx="7538400" cy="3566160"/>
          </a:xfrm>
          <a:prstGeom prst="rect">
            <a:avLst/>
          </a:prstGeom>
          <a:ln>
            <a:noFill/>
          </a:ln>
        </p:spPr>
      </p:pic>
    </p:spTree>
  </p:cSld>
  <p:transition spd="slow">
    <p:push dir="u"/>
  </p:transition>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 descr=""/>
          <p:cNvPicPr/>
          <p:nvPr/>
        </p:nvPicPr>
        <p:blipFill>
          <a:blip r:embed="rId1"/>
          <a:stretch/>
        </p:blipFill>
        <p:spPr>
          <a:xfrm>
            <a:off x="0" y="0"/>
            <a:ext cx="10080000" cy="7557480"/>
          </a:xfrm>
          <a:prstGeom prst="rect">
            <a:avLst/>
          </a:prstGeom>
          <a:ln>
            <a:noFill/>
          </a:ln>
        </p:spPr>
      </p:pic>
      <p:sp>
        <p:nvSpPr>
          <p:cNvPr id="146"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Jenis-Jenis Kegiatan Ekstrakurikuler</a:t>
            </a:r>
            <a:endParaRPr b="0" lang="en-US" sz="2400" spc="-1" strike="noStrike">
              <a:latin typeface="Arial"/>
            </a:endParaRPr>
          </a:p>
        </p:txBody>
      </p:sp>
      <p:sp>
        <p:nvSpPr>
          <p:cNvPr id="147" name="CustomShape 2"/>
          <p:cNvSpPr/>
          <p:nvPr/>
        </p:nvSpPr>
        <p:spPr>
          <a:xfrm>
            <a:off x="1280160" y="210312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Memanah</a:t>
            </a:r>
            <a:endParaRPr b="0" lang="en-US" sz="2400" spc="-1" strike="noStrike">
              <a:latin typeface="Arial"/>
            </a:endParaRPr>
          </a:p>
        </p:txBody>
      </p:sp>
      <p:pic>
        <p:nvPicPr>
          <p:cNvPr id="148" name="" descr=""/>
          <p:cNvPicPr/>
          <p:nvPr/>
        </p:nvPicPr>
        <p:blipFill>
          <a:blip r:embed="rId2"/>
          <a:stretch/>
        </p:blipFill>
        <p:spPr>
          <a:xfrm>
            <a:off x="1371600" y="2588040"/>
            <a:ext cx="4961160" cy="3720960"/>
          </a:xfrm>
          <a:prstGeom prst="rect">
            <a:avLst/>
          </a:prstGeom>
          <a:ln>
            <a:noFill/>
          </a:ln>
        </p:spPr>
      </p:pic>
    </p:spTree>
  </p:cSld>
  <p:transition spd="slow">
    <p:push dir="u"/>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 descr=""/>
          <p:cNvPicPr/>
          <p:nvPr/>
        </p:nvPicPr>
        <p:blipFill>
          <a:blip r:embed="rId1"/>
          <a:stretch/>
        </p:blipFill>
        <p:spPr>
          <a:xfrm>
            <a:off x="0" y="0"/>
            <a:ext cx="10080000" cy="7557480"/>
          </a:xfrm>
          <a:prstGeom prst="rect">
            <a:avLst/>
          </a:prstGeom>
          <a:ln>
            <a:noFill/>
          </a:ln>
        </p:spPr>
      </p:pic>
      <p:sp>
        <p:nvSpPr>
          <p:cNvPr id="150"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Daftar Prestasi</a:t>
            </a:r>
            <a:endParaRPr b="0" lang="en-US" sz="2400" spc="-1" strike="noStrike">
              <a:latin typeface="Arial"/>
            </a:endParaRPr>
          </a:p>
        </p:txBody>
      </p:sp>
      <p:sp>
        <p:nvSpPr>
          <p:cNvPr id="151" name="CustomShape 2"/>
          <p:cNvSpPr/>
          <p:nvPr/>
        </p:nvSpPr>
        <p:spPr>
          <a:xfrm>
            <a:off x="1280160" y="2103120"/>
            <a:ext cx="5668920" cy="1552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ea typeface="Droid Sans Fallback"/>
              </a:rPr>
              <a:t>Juara 2 Lomba Tahfidzul Qur’an Juz 30, dalam rangka Semarak Ramadhan 1438 H di Masjid Al-Hidayah Perum Trias Estate 2017</a:t>
            </a:r>
            <a:endParaRPr b="0" lang="en-US" sz="2400" spc="-1" strike="noStrike">
              <a:latin typeface="Arial"/>
            </a:endParaRPr>
          </a:p>
        </p:txBody>
      </p:sp>
      <p:pic>
        <p:nvPicPr>
          <p:cNvPr id="152" name="" descr=""/>
          <p:cNvPicPr/>
          <p:nvPr/>
        </p:nvPicPr>
        <p:blipFill>
          <a:blip r:embed="rId2"/>
          <a:stretch/>
        </p:blipFill>
        <p:spPr>
          <a:xfrm>
            <a:off x="4120560" y="3482280"/>
            <a:ext cx="2188440" cy="2918160"/>
          </a:xfrm>
          <a:prstGeom prst="rect">
            <a:avLst/>
          </a:prstGeom>
          <a:ln>
            <a:noFill/>
          </a:ln>
        </p:spPr>
      </p:pic>
    </p:spTree>
  </p:cSld>
  <p:transition spd="slow">
    <p:push dir="u"/>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 descr=""/>
          <p:cNvPicPr/>
          <p:nvPr/>
        </p:nvPicPr>
        <p:blipFill>
          <a:blip r:embed="rId1"/>
          <a:stretch/>
        </p:blipFill>
        <p:spPr>
          <a:xfrm>
            <a:off x="0" y="0"/>
            <a:ext cx="10080000" cy="7557480"/>
          </a:xfrm>
          <a:prstGeom prst="rect">
            <a:avLst/>
          </a:prstGeom>
          <a:ln>
            <a:noFill/>
          </a:ln>
        </p:spPr>
      </p:pic>
      <p:sp>
        <p:nvSpPr>
          <p:cNvPr id="154"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Daftar Prestasi</a:t>
            </a:r>
            <a:endParaRPr b="0" lang="en-US" sz="2400" spc="-1" strike="noStrike">
              <a:latin typeface="Arial"/>
            </a:endParaRPr>
          </a:p>
        </p:txBody>
      </p:sp>
      <p:sp>
        <p:nvSpPr>
          <p:cNvPr id="155" name="CustomShape 2"/>
          <p:cNvSpPr/>
          <p:nvPr/>
        </p:nvSpPr>
        <p:spPr>
          <a:xfrm>
            <a:off x="1280160" y="2103120"/>
            <a:ext cx="5668920" cy="1552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ea typeface="Droid Sans Fallback"/>
              </a:rPr>
              <a:t>Juara Harapan 2 Lomba Tahfidzul Qur’an Juz 30, dalam rangka Semarak Ramadhan 1438 H di Masjid Al-Hidayah Perum Trias Estate 2017</a:t>
            </a:r>
            <a:endParaRPr b="0" lang="en-US" sz="2400" spc="-1" strike="noStrike">
              <a:latin typeface="Arial"/>
            </a:endParaRPr>
          </a:p>
        </p:txBody>
      </p:sp>
      <p:pic>
        <p:nvPicPr>
          <p:cNvPr id="156" name="" descr=""/>
          <p:cNvPicPr/>
          <p:nvPr/>
        </p:nvPicPr>
        <p:blipFill>
          <a:blip r:embed="rId2"/>
          <a:stretch/>
        </p:blipFill>
        <p:spPr>
          <a:xfrm>
            <a:off x="4114800" y="3574800"/>
            <a:ext cx="2256120" cy="3008520"/>
          </a:xfrm>
          <a:prstGeom prst="rect">
            <a:avLst/>
          </a:prstGeom>
          <a:ln>
            <a:noFill/>
          </a:ln>
        </p:spPr>
      </p:pic>
    </p:spTree>
  </p:cSld>
  <p:transition spd="slow">
    <p:push dir="u"/>
  </p:transition>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 descr=""/>
          <p:cNvPicPr/>
          <p:nvPr/>
        </p:nvPicPr>
        <p:blipFill>
          <a:blip r:embed="rId1"/>
          <a:stretch/>
        </p:blipFill>
        <p:spPr>
          <a:xfrm>
            <a:off x="0" y="0"/>
            <a:ext cx="10080000" cy="7557480"/>
          </a:xfrm>
          <a:prstGeom prst="rect">
            <a:avLst/>
          </a:prstGeom>
          <a:ln>
            <a:noFill/>
          </a:ln>
        </p:spPr>
      </p:pic>
      <p:sp>
        <p:nvSpPr>
          <p:cNvPr id="158"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Daftar Prestasi</a:t>
            </a:r>
            <a:endParaRPr b="0" lang="en-US" sz="2400" spc="-1" strike="noStrike">
              <a:latin typeface="Arial"/>
            </a:endParaRPr>
          </a:p>
        </p:txBody>
      </p:sp>
      <p:sp>
        <p:nvSpPr>
          <p:cNvPr id="159" name="CustomShape 2"/>
          <p:cNvSpPr/>
          <p:nvPr/>
        </p:nvSpPr>
        <p:spPr>
          <a:xfrm>
            <a:off x="1280160" y="2103120"/>
            <a:ext cx="56689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ea typeface="Droid Sans Fallback"/>
              </a:rPr>
              <a:t>Juara Harapan 2 Lomba Tahfidz SD dalam acara Expresi Al-Muslim Tambun di Bekasi 2018.</a:t>
            </a:r>
            <a:endParaRPr b="0" lang="en-US" sz="2400" spc="-1" strike="noStrike">
              <a:latin typeface="Arial"/>
            </a:endParaRPr>
          </a:p>
        </p:txBody>
      </p:sp>
      <p:pic>
        <p:nvPicPr>
          <p:cNvPr id="160" name="" descr=""/>
          <p:cNvPicPr/>
          <p:nvPr/>
        </p:nvPicPr>
        <p:blipFill>
          <a:blip r:embed="rId2"/>
          <a:stretch/>
        </p:blipFill>
        <p:spPr>
          <a:xfrm>
            <a:off x="5150160" y="2995920"/>
            <a:ext cx="2347560" cy="3130200"/>
          </a:xfrm>
          <a:prstGeom prst="rect">
            <a:avLst/>
          </a:prstGeom>
          <a:ln>
            <a:noFill/>
          </a:ln>
        </p:spPr>
      </p:pic>
    </p:spTree>
  </p:cSld>
  <p:transition spd="slow">
    <p:push dir="u"/>
  </p:transition>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 descr=""/>
          <p:cNvPicPr/>
          <p:nvPr/>
        </p:nvPicPr>
        <p:blipFill>
          <a:blip r:embed="rId1"/>
          <a:stretch/>
        </p:blipFill>
        <p:spPr>
          <a:xfrm>
            <a:off x="0" y="0"/>
            <a:ext cx="10080000" cy="7557480"/>
          </a:xfrm>
          <a:prstGeom prst="rect">
            <a:avLst/>
          </a:prstGeom>
          <a:ln>
            <a:noFill/>
          </a:ln>
        </p:spPr>
      </p:pic>
      <p:sp>
        <p:nvSpPr>
          <p:cNvPr id="162"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Daftar Prestasi</a:t>
            </a:r>
            <a:endParaRPr b="0" lang="en-US" sz="2400" spc="-1" strike="noStrike">
              <a:latin typeface="Arial"/>
            </a:endParaRPr>
          </a:p>
        </p:txBody>
      </p:sp>
      <p:sp>
        <p:nvSpPr>
          <p:cNvPr id="163" name="CustomShape 2"/>
          <p:cNvSpPr/>
          <p:nvPr/>
        </p:nvSpPr>
        <p:spPr>
          <a:xfrm>
            <a:off x="1280160" y="2103120"/>
            <a:ext cx="566892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ea typeface="Droid Sans Fallback"/>
              </a:rPr>
              <a:t>Menjadi 10 Besar MHQ di Darul Fikri 2018</a:t>
            </a:r>
            <a:endParaRPr b="0" lang="en-US" sz="2400" spc="-1" strike="noStrike">
              <a:latin typeface="Arial"/>
            </a:endParaRPr>
          </a:p>
        </p:txBody>
      </p:sp>
    </p:spTree>
  </p:cSld>
  <p:transition spd="slow">
    <p:push dir="u"/>
  </p:transition>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 descr=""/>
          <p:cNvPicPr/>
          <p:nvPr/>
        </p:nvPicPr>
        <p:blipFill>
          <a:blip r:embed="rId1"/>
          <a:stretch/>
        </p:blipFill>
        <p:spPr>
          <a:xfrm>
            <a:off x="0" y="0"/>
            <a:ext cx="10080000" cy="7557480"/>
          </a:xfrm>
          <a:prstGeom prst="rect">
            <a:avLst/>
          </a:prstGeom>
          <a:ln>
            <a:noFill/>
          </a:ln>
        </p:spPr>
      </p:pic>
      <p:sp>
        <p:nvSpPr>
          <p:cNvPr id="165"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Denah Gedung</a:t>
            </a:r>
            <a:endParaRPr b="0" lang="en-US" sz="2400" spc="-1" strike="noStrike">
              <a:latin typeface="Arial"/>
            </a:endParaRPr>
          </a:p>
        </p:txBody>
      </p:sp>
      <p:pic>
        <p:nvPicPr>
          <p:cNvPr id="166" name="" descr=""/>
          <p:cNvPicPr/>
          <p:nvPr/>
        </p:nvPicPr>
        <p:blipFill>
          <a:blip r:embed="rId2"/>
          <a:stretch/>
        </p:blipFill>
        <p:spPr>
          <a:xfrm>
            <a:off x="489960" y="1243080"/>
            <a:ext cx="9202320" cy="10095120"/>
          </a:xfrm>
          <a:prstGeom prst="rect">
            <a:avLst/>
          </a:prstGeom>
          <a:ln>
            <a:noFill/>
          </a:ln>
        </p:spPr>
      </p:pic>
    </p:spTree>
  </p:cSld>
  <p:transition spd="slow">
    <p:push dir="u"/>
  </p:transition>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 descr=""/>
          <p:cNvPicPr/>
          <p:nvPr/>
        </p:nvPicPr>
        <p:blipFill>
          <a:blip r:embed="rId1"/>
          <a:stretch/>
        </p:blipFill>
        <p:spPr>
          <a:xfrm>
            <a:off x="0" y="0"/>
            <a:ext cx="10080000" cy="7557480"/>
          </a:xfrm>
          <a:prstGeom prst="rect">
            <a:avLst/>
          </a:prstGeom>
          <a:ln>
            <a:noFill/>
          </a:ln>
        </p:spPr>
      </p:pic>
      <p:sp>
        <p:nvSpPr>
          <p:cNvPr id="168"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Denah Gedung</a:t>
            </a:r>
            <a:endParaRPr b="0" lang="en-US" sz="2400" spc="-1" strike="noStrike">
              <a:latin typeface="Arial"/>
            </a:endParaRPr>
          </a:p>
        </p:txBody>
      </p:sp>
      <p:pic>
        <p:nvPicPr>
          <p:cNvPr id="169" name="" descr=""/>
          <p:cNvPicPr/>
          <p:nvPr/>
        </p:nvPicPr>
        <p:blipFill>
          <a:blip r:embed="rId2"/>
          <a:stretch/>
        </p:blipFill>
        <p:spPr>
          <a:xfrm>
            <a:off x="599760" y="-2493720"/>
            <a:ext cx="9202320" cy="10095120"/>
          </a:xfrm>
          <a:prstGeom prst="rect">
            <a:avLst/>
          </a:prstGeom>
          <a:ln>
            <a:noFill/>
          </a:ln>
        </p:spPr>
      </p:pic>
    </p:spTree>
  </p:cSld>
  <p:transition spd="slow">
    <p:push dir="u"/>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CustomShape 1"/>
          <p:cNvSpPr/>
          <p:nvPr/>
        </p:nvSpPr>
        <p:spPr>
          <a:xfrm>
            <a:off x="365760" y="3566160"/>
            <a:ext cx="8320320" cy="276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ffffff"/>
                </a:solidFill>
                <a:latin typeface="Montserrat"/>
                <a:ea typeface="DejaVu Sans"/>
              </a:rPr>
              <a:t>Persaingan hidup sering kali melahirkan gesekan sosial negatif, semakin hari nampaknya zaman dan gaya hidup manusia terus berkembang  dan berubah, persoalan anak-anak akhirnya menjadi topik yang pelik, khususnya terkait Akhlaq dan Agama, dan tak kalah juga mengenai ekonomi pada umumnya.</a:t>
            </a:r>
            <a:endParaRPr b="0" lang="en-US" sz="1600" spc="-1" strike="noStrike">
              <a:latin typeface="Arial"/>
            </a:endParaRPr>
          </a:p>
          <a:p>
            <a:pPr>
              <a:lnSpc>
                <a:spcPct val="100000"/>
              </a:lnSpc>
            </a:pPr>
            <a:r>
              <a:rPr b="0" lang="en-US" sz="1600" spc="-1" strike="noStrike">
                <a:solidFill>
                  <a:srgbClr val="ffffff"/>
                </a:solidFill>
                <a:latin typeface="Montserrat"/>
                <a:ea typeface="DejaVu Sans"/>
              </a:rPr>
              <a:t>Konsep hidup pola pikir dan karakter mulia sejatinya dibentuk dari bangku Sekolah, keputusan besar orang tua dalam mendidik anak-anak mereka di antaranya ada dalam memilih sekolah.</a:t>
            </a:r>
            <a:endParaRPr b="0" lang="en-US" sz="1600" spc="-1" strike="noStrike">
              <a:latin typeface="Arial"/>
            </a:endParaRPr>
          </a:p>
          <a:p>
            <a:pPr>
              <a:lnSpc>
                <a:spcPct val="100000"/>
              </a:lnSpc>
            </a:pPr>
            <a:r>
              <a:rPr b="0" lang="en-US" sz="1600" spc="-1" strike="noStrike">
                <a:solidFill>
                  <a:srgbClr val="ffffff"/>
                </a:solidFill>
                <a:latin typeface="Montserrat"/>
                <a:ea typeface="DejaVu Sans"/>
              </a:rPr>
              <a:t>SD Islam Istiqlal kini hadir sebagai pilihan masyarakat dan para orang tua -bersama mereka- kami mendidik, membimbing, mengasah dan mengarahkan talenta anak-anak ke arah jalan keselamatan dan kesejahteraan dunia dan akhirat, satu jalan itu ialah Sunnah dan Profesionalisme.</a:t>
            </a:r>
            <a:endParaRPr b="0" lang="en-US" sz="1600" spc="-1" strike="noStrike">
              <a:latin typeface="Arial"/>
            </a:endParaRPr>
          </a:p>
        </p:txBody>
      </p:sp>
      <p:pic>
        <p:nvPicPr>
          <p:cNvPr id="46" name="" descr=""/>
          <p:cNvPicPr/>
          <p:nvPr/>
        </p:nvPicPr>
        <p:blipFill>
          <a:blip r:embed="rId1"/>
          <a:stretch/>
        </p:blipFill>
        <p:spPr>
          <a:xfrm>
            <a:off x="0" y="0"/>
            <a:ext cx="10076400" cy="7557840"/>
          </a:xfrm>
          <a:prstGeom prst="rect">
            <a:avLst/>
          </a:prstGeom>
          <a:ln>
            <a:noFill/>
          </a:ln>
        </p:spPr>
      </p:pic>
      <p:sp>
        <p:nvSpPr>
          <p:cNvPr id="47" name="CustomShape 2"/>
          <p:cNvSpPr/>
          <p:nvPr/>
        </p:nvSpPr>
        <p:spPr>
          <a:xfrm>
            <a:off x="329760" y="3624480"/>
            <a:ext cx="4790160" cy="2280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Arial"/>
                <a:ea typeface="Droid Sans Fallback"/>
              </a:rPr>
              <a:t>Berada di tanah sewaan milik salah satu warga di Desa Sumber Jaya. Dengan kepedulian warga sekitar Sumber Jaya maka tanah ini dapat dijadikan sarana pendidikan Islam. Pada tahun 2018 Alhamdulillah sudah memiliki tanah sendiri yang jauhnya sekitar 1km dari bangunan lama. SD Islam Istiqlal juga diawasi oleh pemerintahan daerah dan pusat melalui Dinas Pendidikan Kabupaten dan Provinsi.</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 descr=""/>
          <p:cNvPicPr/>
          <p:nvPr/>
        </p:nvPicPr>
        <p:blipFill>
          <a:blip r:embed="rId1"/>
          <a:stretch/>
        </p:blipFill>
        <p:spPr>
          <a:xfrm>
            <a:off x="0" y="0"/>
            <a:ext cx="10080000" cy="7557480"/>
          </a:xfrm>
          <a:prstGeom prst="rect">
            <a:avLst/>
          </a:prstGeom>
          <a:ln>
            <a:noFill/>
          </a:ln>
        </p:spPr>
      </p:pic>
      <p:sp>
        <p:nvSpPr>
          <p:cNvPr id="171"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Denah Gedung</a:t>
            </a:r>
            <a:endParaRPr b="0" lang="en-US" sz="2400" spc="-1" strike="noStrike">
              <a:latin typeface="Arial"/>
            </a:endParaRPr>
          </a:p>
        </p:txBody>
      </p:sp>
      <p:pic>
        <p:nvPicPr>
          <p:cNvPr id="172" name="" descr=""/>
          <p:cNvPicPr/>
          <p:nvPr/>
        </p:nvPicPr>
        <p:blipFill>
          <a:blip r:embed="rId2"/>
          <a:stretch/>
        </p:blipFill>
        <p:spPr>
          <a:xfrm>
            <a:off x="731520" y="1425960"/>
            <a:ext cx="8869320" cy="9912240"/>
          </a:xfrm>
          <a:prstGeom prst="rect">
            <a:avLst/>
          </a:prstGeom>
          <a:ln>
            <a:noFill/>
          </a:ln>
        </p:spPr>
      </p:pic>
    </p:spTree>
  </p:cSld>
  <p:transition spd="slow">
    <p:push dir="u"/>
  </p:transition>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 descr=""/>
          <p:cNvPicPr/>
          <p:nvPr/>
        </p:nvPicPr>
        <p:blipFill>
          <a:blip r:embed="rId1"/>
          <a:stretch/>
        </p:blipFill>
        <p:spPr>
          <a:xfrm>
            <a:off x="0" y="0"/>
            <a:ext cx="10080000" cy="7557480"/>
          </a:xfrm>
          <a:prstGeom prst="rect">
            <a:avLst/>
          </a:prstGeom>
          <a:ln>
            <a:noFill/>
          </a:ln>
        </p:spPr>
      </p:pic>
      <p:sp>
        <p:nvSpPr>
          <p:cNvPr id="174"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Denah Gedung</a:t>
            </a:r>
            <a:endParaRPr b="0" lang="en-US" sz="2400" spc="-1" strike="noStrike">
              <a:latin typeface="Arial"/>
            </a:endParaRPr>
          </a:p>
        </p:txBody>
      </p:sp>
      <p:pic>
        <p:nvPicPr>
          <p:cNvPr id="175" name="" descr=""/>
          <p:cNvPicPr/>
          <p:nvPr/>
        </p:nvPicPr>
        <p:blipFill>
          <a:blip r:embed="rId2"/>
          <a:stretch/>
        </p:blipFill>
        <p:spPr>
          <a:xfrm>
            <a:off x="764640" y="-3079800"/>
            <a:ext cx="8869320" cy="9912240"/>
          </a:xfrm>
          <a:prstGeom prst="rect">
            <a:avLst/>
          </a:prstGeom>
          <a:ln>
            <a:noFill/>
          </a:ln>
        </p:spPr>
      </p:pic>
    </p:spTree>
  </p:cSld>
  <p:transition spd="slow">
    <p:push dir="u"/>
  </p:transition>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 descr=""/>
          <p:cNvPicPr/>
          <p:nvPr/>
        </p:nvPicPr>
        <p:blipFill>
          <a:blip r:embed="rId1"/>
          <a:stretch/>
        </p:blipFill>
        <p:spPr>
          <a:xfrm>
            <a:off x="0" y="0"/>
            <a:ext cx="10080000" cy="7557480"/>
          </a:xfrm>
          <a:prstGeom prst="rect">
            <a:avLst/>
          </a:prstGeom>
          <a:ln>
            <a:noFill/>
          </a:ln>
        </p:spPr>
      </p:pic>
      <p:sp>
        <p:nvSpPr>
          <p:cNvPr id="177"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Denah Gedung</a:t>
            </a:r>
            <a:endParaRPr b="0" lang="en-US" sz="2400" spc="-1" strike="noStrike">
              <a:latin typeface="Arial"/>
            </a:endParaRPr>
          </a:p>
        </p:txBody>
      </p:sp>
      <p:graphicFrame>
        <p:nvGraphicFramePr>
          <p:cNvPr id="178" name="Table 2"/>
          <p:cNvGraphicFramePr/>
          <p:nvPr/>
        </p:nvGraphicFramePr>
        <p:xfrm>
          <a:off x="624960" y="1554120"/>
          <a:ext cx="8934480" cy="347040"/>
        </p:xfrm>
        <a:graphic>
          <a:graphicData uri="http://schemas.openxmlformats.org/drawingml/2006/table">
            <a:tbl>
              <a:tblPr/>
              <a:tblGrid>
                <a:gridCol w="448200"/>
                <a:gridCol w="2561760"/>
                <a:gridCol w="2625120"/>
                <a:gridCol w="1180440"/>
                <a:gridCol w="546480"/>
                <a:gridCol w="1572840"/>
              </a:tblGrid>
              <a:tr h="640440">
                <a:tc>
                  <a:txBody>
                    <a:bodyPr lIns="90000" rIns="90000">
                      <a:noAutofit/>
                    </a:bodyPr>
                    <a:p>
                      <a:pPr algn="ctr">
                        <a:lnSpc>
                          <a:spcPct val="100000"/>
                        </a:lnSpc>
                      </a:pPr>
                      <a:r>
                        <a:rPr b="0" lang="en-US" sz="1800" spc="-1" strike="noStrike">
                          <a:solidFill>
                            <a:srgbClr val="000000"/>
                          </a:solidFill>
                          <a:latin typeface="Times New Roman"/>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800" spc="-1" strike="noStrike">
                          <a:solidFill>
                            <a:srgbClr val="000000"/>
                          </a:solidFill>
                          <a:latin typeface="Times New Roman"/>
                        </a:rPr>
                        <a:t>NAMA GURU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800" spc="-1" strike="noStrike">
                          <a:solidFill>
                            <a:srgbClr val="000000"/>
                          </a:solidFill>
                          <a:latin typeface="Times New Roman"/>
                        </a:rPr>
                        <a:t>TEMPAT, TANGGAL LAHIR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800" spc="-1" strike="noStrike">
                          <a:solidFill>
                            <a:srgbClr val="000000"/>
                          </a:solidFill>
                          <a:latin typeface="Times New Roman"/>
                        </a:rPr>
                        <a:t>NIPY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800" spc="-1" strike="noStrike">
                          <a:solidFill>
                            <a:srgbClr val="000000"/>
                          </a:solidFill>
                          <a:latin typeface="Times New Roman"/>
                        </a:rPr>
                        <a:t>L/P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800" spc="-1" strike="noStrike">
                          <a:solidFill>
                            <a:srgbClr val="000000"/>
                          </a:solidFill>
                          <a:latin typeface="Times New Roman"/>
                        </a:rPr>
                        <a:t>JABATAN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61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40440">
                <a:tc>
                  <a:txBody>
                    <a:bodyPr lIns="90000" rIns="90000">
                      <a:noAutofit/>
                    </a:bodyPr>
                    <a:p>
                      <a:pPr algn="ctr">
                        <a:lnSpc>
                          <a:spcPct val="100000"/>
                        </a:lnSpc>
                      </a:pPr>
                      <a:r>
                        <a:rPr b="0" lang="en-US" sz="1800" spc="-1" strike="noStrike">
                          <a:solidFill>
                            <a:srgbClr val="000000"/>
                          </a:solidFill>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Ruben Pratama, Lc.</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Jakarta, 12 Juni 1993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201807034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Kepala Sekolah</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40440">
                <a:tc>
                  <a:txBody>
                    <a:bodyPr lIns="90000" rIns="90000">
                      <a:noAutofit/>
                    </a:bodyPr>
                    <a:p>
                      <a:pPr algn="ctr">
                        <a:lnSpc>
                          <a:spcPct val="100000"/>
                        </a:lnSpc>
                      </a:pPr>
                      <a:r>
                        <a:rPr b="0" lang="en-US" sz="1800" spc="-1" strike="noStrike">
                          <a:solidFill>
                            <a:srgbClr val="000000"/>
                          </a:solidFill>
                          <a:latin typeface="Times New Roman"/>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Abdul Khamim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Tegal,15 November 1975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201706021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Kesiswaan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40440">
                <a:tc>
                  <a:txBody>
                    <a:bodyPr lIns="90000" rIns="90000">
                      <a:noAutofit/>
                    </a:bodyPr>
                    <a:p>
                      <a:pPr algn="ctr">
                        <a:lnSpc>
                          <a:spcPct val="100000"/>
                        </a:lnSpc>
                      </a:pPr>
                      <a:r>
                        <a:rPr b="0" lang="en-US" sz="1800" spc="-1" strike="noStrike">
                          <a:solidFill>
                            <a:srgbClr val="000000"/>
                          </a:solidFill>
                          <a:latin typeface="Times New Roman"/>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Emy Sulistyoningsih, S.Pd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Madiun, 15 November 1977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201807041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Kurikulum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40440">
                <a:tc>
                  <a:txBody>
                    <a:bodyPr lIns="90000" rIns="90000">
                      <a:noAutofit/>
                    </a:bodyPr>
                    <a:p>
                      <a:pPr algn="ctr">
                        <a:lnSpc>
                          <a:spcPct val="100000"/>
                        </a:lnSpc>
                      </a:pPr>
                      <a:r>
                        <a:rPr b="0" lang="en-US" sz="1800" spc="-1" strike="noStrike">
                          <a:solidFill>
                            <a:srgbClr val="000000"/>
                          </a:solidFill>
                          <a:latin typeface="Times New Roman"/>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Ahmad Syahril Mubaarok</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Cirebon, 4 Maret 1994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201601011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40440">
                <a:tc>
                  <a:txBody>
                    <a:bodyPr lIns="90000" rIns="90000">
                      <a:noAutofit/>
                    </a:bodyPr>
                    <a:p>
                      <a:pPr algn="ctr">
                        <a:lnSpc>
                          <a:spcPct val="100000"/>
                        </a:lnSpc>
                      </a:pPr>
                      <a:r>
                        <a:rPr b="0" lang="en-US" sz="1800" spc="-1" strike="noStrike">
                          <a:solidFill>
                            <a:srgbClr val="000000"/>
                          </a:solidFill>
                          <a:latin typeface="Times New Roman"/>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M. Yusron Gufron, S.Pd.I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Bekasi, 28 September 1975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201906072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40440">
                <a:tc>
                  <a:txBody>
                    <a:bodyPr lIns="90000" rIns="90000">
                      <a:noAutofit/>
                    </a:bodyPr>
                    <a:p>
                      <a:pPr algn="ctr">
                        <a:lnSpc>
                          <a:spcPct val="100000"/>
                        </a:lnSpc>
                      </a:pPr>
                      <a:r>
                        <a:rPr b="0" lang="en-US" sz="1800" spc="-1" strike="noStrike">
                          <a:solidFill>
                            <a:srgbClr val="000000"/>
                          </a:solidFill>
                          <a:latin typeface="Times New Roman"/>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Jajang Julfikar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Kuningan, 25 Mei 1993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201906076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40440">
                <a:tc>
                  <a:txBody>
                    <a:bodyPr lIns="90000" rIns="90000">
                      <a:noAutofit/>
                    </a:bodyPr>
                    <a:p>
                      <a:pPr algn="ctr">
                        <a:lnSpc>
                          <a:spcPct val="100000"/>
                        </a:lnSpc>
                      </a:pPr>
                      <a:r>
                        <a:rPr b="0" lang="en-US" sz="1800" spc="-1" strike="noStrike">
                          <a:solidFill>
                            <a:srgbClr val="000000"/>
                          </a:solidFill>
                          <a:latin typeface="Times New Roman"/>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Hasim Ibanul Hasbi, S.Pd.I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Sukabumi, 20 Mei 1989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201907077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40440">
                <a:tc>
                  <a:txBody>
                    <a:bodyPr lIns="90000" rIns="90000">
                      <a:noAutofit/>
                    </a:bodyPr>
                    <a:p>
                      <a:pPr algn="ctr">
                        <a:lnSpc>
                          <a:spcPct val="100000"/>
                        </a:lnSpc>
                      </a:pPr>
                      <a:r>
                        <a:rPr b="0" lang="en-US" sz="1800" spc="-1" strike="noStrike">
                          <a:solidFill>
                            <a:srgbClr val="000000"/>
                          </a:solidFill>
                          <a:latin typeface="Times New Roman"/>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Nanang Suwarno, S.Pd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Jakarta, 14 Juni 1974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201906073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40440">
                <a:tc>
                  <a:txBody>
                    <a:bodyPr lIns="90000" rIns="90000">
                      <a:noAutofit/>
                    </a:bodyPr>
                    <a:p>
                      <a:pPr algn="ctr">
                        <a:lnSpc>
                          <a:spcPct val="100000"/>
                        </a:lnSpc>
                      </a:pPr>
                      <a:r>
                        <a:rPr b="0" lang="en-US" sz="1800" spc="-1" strike="noStrike">
                          <a:solidFill>
                            <a:srgbClr val="000000"/>
                          </a:solidFill>
                          <a:latin typeface="Times New Roman"/>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Widiawaty, A.M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Jakarta, 06 Agustus 1971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201507010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40440">
                <a:tc>
                  <a:txBody>
                    <a:bodyPr lIns="90000" rIns="90000">
                      <a:noAutofit/>
                    </a:bodyPr>
                    <a:p>
                      <a:pPr algn="ctr">
                        <a:lnSpc>
                          <a:spcPct val="100000"/>
                        </a:lnSpc>
                      </a:pPr>
                      <a:r>
                        <a:rPr b="0" lang="en-US" sz="1800" spc="-1" strike="noStrike">
                          <a:solidFill>
                            <a:srgbClr val="000000"/>
                          </a:solidFill>
                          <a:latin typeface="Times New Roman"/>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Dita Nuroktapiya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Bekasi, 9 Oktober 1997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201906071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40440">
                <a:tc>
                  <a:txBody>
                    <a:bodyPr lIns="90000" rIns="90000">
                      <a:noAutofit/>
                    </a:bodyPr>
                    <a:p>
                      <a:pPr algn="ctr">
                        <a:lnSpc>
                          <a:spcPct val="100000"/>
                        </a:lnSpc>
                      </a:pPr>
                      <a:r>
                        <a:rPr b="0" lang="en-US" sz="1800" spc="-1" strike="noStrike">
                          <a:solidFill>
                            <a:srgbClr val="000000"/>
                          </a:solidFill>
                          <a:latin typeface="Times New Roman"/>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Dini Rinandasari Setiawati, S.Li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Bekasi, 15 Agustus 1994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201906074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40440">
                <a:tc>
                  <a:txBody>
                    <a:bodyPr lIns="90000" rIns="90000">
                      <a:noAutofit/>
                    </a:bodyPr>
                    <a:p>
                      <a:pPr algn="ctr">
                        <a:lnSpc>
                          <a:spcPct val="100000"/>
                        </a:lnSpc>
                      </a:pPr>
                      <a:r>
                        <a:rPr b="0" lang="en-US" sz="1800" spc="-1" strike="noStrike">
                          <a:solidFill>
                            <a:srgbClr val="000000"/>
                          </a:solidFill>
                          <a:latin typeface="Times New Roman"/>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Susi Wulansari, A.Ma.Pust.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Sumedang, 24 Maret 1988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201708028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40440">
                <a:tc>
                  <a:txBody>
                    <a:bodyPr lIns="90000" rIns="90000">
                      <a:noAutofit/>
                    </a:bodyPr>
                    <a:p>
                      <a:pPr algn="ctr">
                        <a:lnSpc>
                          <a:spcPct val="100000"/>
                        </a:lnSpc>
                      </a:pPr>
                      <a:r>
                        <a:rPr b="0" lang="en-US" sz="1800" spc="-1" strike="noStrike">
                          <a:solidFill>
                            <a:srgbClr val="000000"/>
                          </a:solidFill>
                          <a:latin typeface="Times New Roman"/>
                        </a:rPr>
                        <a:t>13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Sumilah, A.Md.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Bekasi, 12 Juli 1992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201906075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40440">
                <a:tc>
                  <a:txBody>
                    <a:bodyPr lIns="90000" rIns="90000">
                      <a:noAutofit/>
                    </a:bodyPr>
                    <a:p>
                      <a:pPr algn="ctr">
                        <a:lnSpc>
                          <a:spcPct val="100000"/>
                        </a:lnSpc>
                      </a:pPr>
                      <a:r>
                        <a:rPr b="0" lang="en-US" sz="1800" spc="-1" strike="noStrike">
                          <a:solidFill>
                            <a:srgbClr val="000000"/>
                          </a:solidFill>
                          <a:latin typeface="Times New Roman"/>
                        </a:rPr>
                        <a:t>14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Times New Roman"/>
                        </a:rPr>
                        <a:t>Ichsan Azmi Pratama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Bekasi, 22 November 1999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201807042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Guru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40440">
                <a:tc>
                  <a:txBody>
                    <a:bodyPr lIns="90000" rIns="90000">
                      <a:noAutofit/>
                    </a:bodyPr>
                    <a:p>
                      <a:pPr algn="ctr">
                        <a:lnSpc>
                          <a:spcPct val="100000"/>
                        </a:lnSpc>
                      </a:pPr>
                      <a:r>
                        <a:rPr b="0" lang="en-US" sz="1800" spc="-1" strike="noStrike">
                          <a:solidFill>
                            <a:srgbClr val="000000"/>
                          </a:solidFill>
                          <a:latin typeface="Times New Roman"/>
                        </a:rPr>
                        <a:t>15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Sugeng Widodo, A.Md.AK</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Jakarta, 17 Maret 1974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201412006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Guru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40440">
                <a:tc>
                  <a:txBody>
                    <a:bodyPr lIns="90000" rIns="90000">
                      <a:noAutofit/>
                    </a:bodyPr>
                    <a:p>
                      <a:pPr algn="ctr">
                        <a:lnSpc>
                          <a:spcPct val="100000"/>
                        </a:lnSpc>
                      </a:pPr>
                      <a:r>
                        <a:rPr b="0" lang="en-US" sz="1800" spc="-1" strike="noStrike">
                          <a:solidFill>
                            <a:srgbClr val="000000"/>
                          </a:solidFill>
                          <a:latin typeface="Times New Roman"/>
                        </a:rPr>
                        <a:t>16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Aisyah Ratnaningsih</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Salatiga, 04 April 1985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201907081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Guru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40440">
                <a:tc>
                  <a:txBody>
                    <a:bodyPr lIns="90000" rIns="90000">
                      <a:noAutofit/>
                    </a:bodyPr>
                    <a:p>
                      <a:pPr algn="ctr">
                        <a:lnSpc>
                          <a:spcPct val="100000"/>
                        </a:lnSpc>
                      </a:pPr>
                      <a:r>
                        <a:rPr b="0" lang="en-US" sz="1800" spc="-1" strike="noStrike">
                          <a:solidFill>
                            <a:srgbClr val="000000"/>
                          </a:solidFill>
                          <a:latin typeface="Times New Roman"/>
                        </a:rPr>
                        <a:t>17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Muliatul Fajri Akhsan, S.Hi M.Si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Tegal, 11 November 1982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Guru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40440">
                <a:tc>
                  <a:txBody>
                    <a:bodyPr lIns="90000" rIns="90000">
                      <a:noAutofit/>
                    </a:bodyPr>
                    <a:p>
                      <a:pPr algn="ctr">
                        <a:lnSpc>
                          <a:spcPct val="100000"/>
                        </a:lnSpc>
                      </a:pPr>
                      <a:r>
                        <a:rPr b="0" lang="en-US" sz="1800" spc="-1" strike="noStrike">
                          <a:solidFill>
                            <a:srgbClr val="000000"/>
                          </a:solidFill>
                          <a:latin typeface="Times New Roman"/>
                        </a:rPr>
                        <a:t>18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Defrianti Tanjung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Sorkam, 26 Maret 1977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201607016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TU/Kasir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transition spd="slow">
    <p:push dir="u"/>
  </p:transition>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 descr=""/>
          <p:cNvPicPr/>
          <p:nvPr/>
        </p:nvPicPr>
        <p:blipFill>
          <a:blip r:embed="rId1"/>
          <a:stretch/>
        </p:blipFill>
        <p:spPr>
          <a:xfrm>
            <a:off x="0" y="0"/>
            <a:ext cx="10080000" cy="7557480"/>
          </a:xfrm>
          <a:prstGeom prst="rect">
            <a:avLst/>
          </a:prstGeom>
          <a:ln>
            <a:noFill/>
          </a:ln>
        </p:spPr>
      </p:pic>
      <p:sp>
        <p:nvSpPr>
          <p:cNvPr id="180"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Denah Gedung</a:t>
            </a:r>
            <a:endParaRPr b="0" lang="en-US" sz="2400" spc="-1" strike="noStrike">
              <a:latin typeface="Arial"/>
            </a:endParaRPr>
          </a:p>
        </p:txBody>
      </p:sp>
      <p:graphicFrame>
        <p:nvGraphicFramePr>
          <p:cNvPr id="181" name="Table 2"/>
          <p:cNvGraphicFramePr/>
          <p:nvPr/>
        </p:nvGraphicFramePr>
        <p:xfrm>
          <a:off x="513720" y="-5113800"/>
          <a:ext cx="8934480" cy="12507480"/>
        </p:xfrm>
        <a:graphic>
          <a:graphicData uri="http://schemas.openxmlformats.org/drawingml/2006/table">
            <a:tbl>
              <a:tblPr/>
              <a:tblGrid>
                <a:gridCol w="448200"/>
                <a:gridCol w="2561760"/>
                <a:gridCol w="2625120"/>
                <a:gridCol w="1180440"/>
                <a:gridCol w="546480"/>
                <a:gridCol w="1572840"/>
              </a:tblGrid>
              <a:tr h="638640">
                <a:tc>
                  <a:txBody>
                    <a:bodyPr lIns="90000" rIns="90000">
                      <a:noAutofit/>
                    </a:bodyPr>
                    <a:p>
                      <a:pPr algn="ctr">
                        <a:lnSpc>
                          <a:spcPct val="100000"/>
                        </a:lnSpc>
                      </a:pPr>
                      <a:r>
                        <a:rPr b="0" lang="en-US" sz="1800" spc="-1" strike="noStrike">
                          <a:solidFill>
                            <a:srgbClr val="000000"/>
                          </a:solidFill>
                          <a:latin typeface="Times New Roman"/>
                        </a:rPr>
                        <a:t>NO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800" spc="-1" strike="noStrike">
                          <a:solidFill>
                            <a:srgbClr val="000000"/>
                          </a:solidFill>
                          <a:latin typeface="Times New Roman"/>
                        </a:rPr>
                        <a:t>NAMA GURU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800" spc="-1" strike="noStrike">
                          <a:solidFill>
                            <a:srgbClr val="000000"/>
                          </a:solidFill>
                          <a:latin typeface="Times New Roman"/>
                        </a:rPr>
                        <a:t>TEMPAT, TANGGAL LAHIR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800" spc="-1" strike="noStrike">
                          <a:solidFill>
                            <a:srgbClr val="000000"/>
                          </a:solidFill>
                          <a:latin typeface="Times New Roman"/>
                        </a:rPr>
                        <a:t>NIPY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800" spc="-1" strike="noStrike">
                          <a:solidFill>
                            <a:srgbClr val="000000"/>
                          </a:solidFill>
                          <a:latin typeface="Times New Roman"/>
                        </a:rPr>
                        <a:t>L/P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gn="ctr">
                        <a:lnSpc>
                          <a:spcPct val="100000"/>
                        </a:lnSpc>
                      </a:pPr>
                      <a:r>
                        <a:rPr b="0" lang="en-US" sz="1800" spc="-1" strike="noStrike">
                          <a:solidFill>
                            <a:srgbClr val="000000"/>
                          </a:solidFill>
                          <a:latin typeface="Times New Roman"/>
                        </a:rPr>
                        <a:t>JABATAN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93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8640">
                <a:tc>
                  <a:txBody>
                    <a:bodyPr lIns="90000" rIns="90000">
                      <a:noAutofit/>
                    </a:bodyPr>
                    <a:p>
                      <a:pPr algn="ctr">
                        <a:lnSpc>
                          <a:spcPct val="100000"/>
                        </a:lnSpc>
                      </a:pPr>
                      <a:r>
                        <a:rPr b="0" lang="en-US" sz="1800" spc="-1" strike="noStrike">
                          <a:solidFill>
                            <a:srgbClr val="000000"/>
                          </a:solidFill>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Ruben Pratama, Lc.</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Jakarta, 12 Juni 1993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201807034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Kepala Sekolah</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8640">
                <a:tc>
                  <a:txBody>
                    <a:bodyPr lIns="90000" rIns="90000">
                      <a:noAutofit/>
                    </a:bodyPr>
                    <a:p>
                      <a:pPr algn="ctr">
                        <a:lnSpc>
                          <a:spcPct val="100000"/>
                        </a:lnSpc>
                      </a:pPr>
                      <a:r>
                        <a:rPr b="0" lang="en-US" sz="1800" spc="-1" strike="noStrike">
                          <a:solidFill>
                            <a:srgbClr val="000000"/>
                          </a:solidFill>
                          <a:latin typeface="Times New Roman"/>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Abdul Khamim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Tegal,15 November 1975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201706021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Kesiswaan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8640">
                <a:tc>
                  <a:txBody>
                    <a:bodyPr lIns="90000" rIns="90000">
                      <a:noAutofit/>
                    </a:bodyPr>
                    <a:p>
                      <a:pPr algn="ctr">
                        <a:lnSpc>
                          <a:spcPct val="100000"/>
                        </a:lnSpc>
                      </a:pPr>
                      <a:r>
                        <a:rPr b="0" lang="en-US" sz="1800" spc="-1" strike="noStrike">
                          <a:solidFill>
                            <a:srgbClr val="000000"/>
                          </a:solidFill>
                          <a:latin typeface="Times New Roman"/>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Emy Sulistyoningsih, S.Pd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Madiun, 15 November 1977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201807041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Kurikulum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8640">
                <a:tc>
                  <a:txBody>
                    <a:bodyPr lIns="90000" rIns="90000">
                      <a:noAutofit/>
                    </a:bodyPr>
                    <a:p>
                      <a:pPr algn="ctr">
                        <a:lnSpc>
                          <a:spcPct val="100000"/>
                        </a:lnSpc>
                      </a:pPr>
                      <a:r>
                        <a:rPr b="0" lang="en-US" sz="1800" spc="-1" strike="noStrike">
                          <a:solidFill>
                            <a:srgbClr val="000000"/>
                          </a:solidFill>
                          <a:latin typeface="Times New Roman"/>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Ahmad Syahril Mubaarok</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Cirebon, 4 Maret 1994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201601011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8640">
                <a:tc>
                  <a:txBody>
                    <a:bodyPr lIns="90000" rIns="90000">
                      <a:noAutofit/>
                    </a:bodyPr>
                    <a:p>
                      <a:pPr algn="ctr">
                        <a:lnSpc>
                          <a:spcPct val="100000"/>
                        </a:lnSpc>
                      </a:pPr>
                      <a:r>
                        <a:rPr b="0" lang="en-US" sz="1800" spc="-1" strike="noStrike">
                          <a:solidFill>
                            <a:srgbClr val="000000"/>
                          </a:solidFill>
                          <a:latin typeface="Times New Roman"/>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M. Yusron Gufron, S.Pd.I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Bekasi, 28 September 1975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201906072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8640">
                <a:tc>
                  <a:txBody>
                    <a:bodyPr lIns="90000" rIns="90000">
                      <a:noAutofit/>
                    </a:bodyPr>
                    <a:p>
                      <a:pPr algn="ctr">
                        <a:lnSpc>
                          <a:spcPct val="100000"/>
                        </a:lnSpc>
                      </a:pPr>
                      <a:r>
                        <a:rPr b="0" lang="en-US" sz="1800" spc="-1" strike="noStrike">
                          <a:solidFill>
                            <a:srgbClr val="000000"/>
                          </a:solidFill>
                          <a:latin typeface="Times New Roman"/>
                        </a:rPr>
                        <a:t>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Jajang Julfikar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Kuningan, 25 Mei 1993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201906076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8640">
                <a:tc>
                  <a:txBody>
                    <a:bodyPr lIns="90000" rIns="90000">
                      <a:noAutofit/>
                    </a:bodyPr>
                    <a:p>
                      <a:pPr algn="ctr">
                        <a:lnSpc>
                          <a:spcPct val="100000"/>
                        </a:lnSpc>
                      </a:pPr>
                      <a:r>
                        <a:rPr b="0" lang="en-US" sz="1800" spc="-1" strike="noStrike">
                          <a:solidFill>
                            <a:srgbClr val="000000"/>
                          </a:solidFill>
                          <a:latin typeface="Times New Roman"/>
                        </a:rPr>
                        <a:t>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Hasim Ibanul Hasbi, S.Pd.I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Sukabumi, 20 Mei 1989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201907077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8640">
                <a:tc>
                  <a:txBody>
                    <a:bodyPr lIns="90000" rIns="90000">
                      <a:noAutofit/>
                    </a:bodyPr>
                    <a:p>
                      <a:pPr algn="ctr">
                        <a:lnSpc>
                          <a:spcPct val="100000"/>
                        </a:lnSpc>
                      </a:pPr>
                      <a:r>
                        <a:rPr b="0" lang="en-US" sz="1800" spc="-1" strike="noStrike">
                          <a:solidFill>
                            <a:srgbClr val="000000"/>
                          </a:solidFill>
                          <a:latin typeface="Times New Roman"/>
                        </a:rPr>
                        <a:t>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Nanang Suwarno, S.Pd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Jakarta, 14 Juni 1974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201906073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8640">
                <a:tc>
                  <a:txBody>
                    <a:bodyPr lIns="90000" rIns="90000">
                      <a:noAutofit/>
                    </a:bodyPr>
                    <a:p>
                      <a:pPr algn="ctr">
                        <a:lnSpc>
                          <a:spcPct val="100000"/>
                        </a:lnSpc>
                      </a:pPr>
                      <a:r>
                        <a:rPr b="0" lang="en-US" sz="1800" spc="-1" strike="noStrike">
                          <a:solidFill>
                            <a:srgbClr val="000000"/>
                          </a:solidFill>
                          <a:latin typeface="Times New Roman"/>
                        </a:rPr>
                        <a:t>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Widiawaty, A.M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Jakarta, 06 Agustus 1971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201507010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8640">
                <a:tc>
                  <a:txBody>
                    <a:bodyPr lIns="90000" rIns="90000">
                      <a:noAutofit/>
                    </a:bodyPr>
                    <a:p>
                      <a:pPr algn="ctr">
                        <a:lnSpc>
                          <a:spcPct val="100000"/>
                        </a:lnSpc>
                      </a:pPr>
                      <a:r>
                        <a:rPr b="0" lang="en-US" sz="1800" spc="-1" strike="noStrike">
                          <a:solidFill>
                            <a:srgbClr val="000000"/>
                          </a:solidFill>
                          <a:latin typeface="Times New Roman"/>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Dita Nuroktapiya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Bekasi, 9 Oktober 1997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201906071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8640">
                <a:tc>
                  <a:txBody>
                    <a:bodyPr lIns="90000" rIns="90000">
                      <a:noAutofit/>
                    </a:bodyPr>
                    <a:p>
                      <a:pPr algn="ctr">
                        <a:lnSpc>
                          <a:spcPct val="100000"/>
                        </a:lnSpc>
                      </a:pPr>
                      <a:r>
                        <a:rPr b="0" lang="en-US" sz="1800" spc="-1" strike="noStrike">
                          <a:solidFill>
                            <a:srgbClr val="000000"/>
                          </a:solidFill>
                          <a:latin typeface="Times New Roman"/>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Dini Rinandasari Setiawati, S.Li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Bekasi, 15 Agustus 1994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201906074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8640">
                <a:tc>
                  <a:txBody>
                    <a:bodyPr lIns="90000" rIns="90000">
                      <a:noAutofit/>
                    </a:bodyPr>
                    <a:p>
                      <a:pPr algn="ctr">
                        <a:lnSpc>
                          <a:spcPct val="100000"/>
                        </a:lnSpc>
                      </a:pPr>
                      <a:r>
                        <a:rPr b="0" lang="en-US" sz="1800" spc="-1" strike="noStrike">
                          <a:solidFill>
                            <a:srgbClr val="000000"/>
                          </a:solidFill>
                          <a:latin typeface="Times New Roman"/>
                        </a:rPr>
                        <a:t>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Susi Wulansari, A.Ma.Pust.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Sumedang, 24 Maret 1988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201708028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8640">
                <a:tc>
                  <a:txBody>
                    <a:bodyPr lIns="90000" rIns="90000">
                      <a:noAutofit/>
                    </a:bodyPr>
                    <a:p>
                      <a:pPr algn="ctr">
                        <a:lnSpc>
                          <a:spcPct val="100000"/>
                        </a:lnSpc>
                      </a:pPr>
                      <a:r>
                        <a:rPr b="0" lang="en-US" sz="1800" spc="-1" strike="noStrike">
                          <a:solidFill>
                            <a:srgbClr val="000000"/>
                          </a:solidFill>
                          <a:latin typeface="Times New Roman"/>
                        </a:rPr>
                        <a:t>13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Sumilah, A.Md.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Bekasi, 12 Juli 1992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201906075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Wali Kelas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8640">
                <a:tc>
                  <a:txBody>
                    <a:bodyPr lIns="90000" rIns="90000">
                      <a:noAutofit/>
                    </a:bodyPr>
                    <a:p>
                      <a:pPr algn="ctr">
                        <a:lnSpc>
                          <a:spcPct val="100000"/>
                        </a:lnSpc>
                      </a:pPr>
                      <a:r>
                        <a:rPr b="0" lang="en-US" sz="1800" spc="-1" strike="noStrike">
                          <a:solidFill>
                            <a:srgbClr val="000000"/>
                          </a:solidFill>
                          <a:latin typeface="Times New Roman"/>
                        </a:rPr>
                        <a:t>14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Times New Roman"/>
                        </a:rPr>
                        <a:t>Ichsan Azmi Pratama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Bekasi, 22 November 1999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201807042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Guru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8640">
                <a:tc>
                  <a:txBody>
                    <a:bodyPr lIns="90000" rIns="90000">
                      <a:noAutofit/>
                    </a:bodyPr>
                    <a:p>
                      <a:pPr algn="ctr">
                        <a:lnSpc>
                          <a:spcPct val="100000"/>
                        </a:lnSpc>
                      </a:pPr>
                      <a:r>
                        <a:rPr b="0" lang="en-US" sz="1800" spc="-1" strike="noStrike">
                          <a:solidFill>
                            <a:srgbClr val="000000"/>
                          </a:solidFill>
                          <a:latin typeface="Times New Roman"/>
                        </a:rPr>
                        <a:t>15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Sugeng Widodo, A.Md.AK</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Jakarta, 17 Maret 1974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201412006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Guru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8640">
                <a:tc>
                  <a:txBody>
                    <a:bodyPr lIns="90000" rIns="90000">
                      <a:noAutofit/>
                    </a:bodyPr>
                    <a:p>
                      <a:pPr algn="ctr">
                        <a:lnSpc>
                          <a:spcPct val="100000"/>
                        </a:lnSpc>
                      </a:pPr>
                      <a:r>
                        <a:rPr b="0" lang="en-US" sz="1800" spc="-1" strike="noStrike">
                          <a:solidFill>
                            <a:srgbClr val="000000"/>
                          </a:solidFill>
                          <a:latin typeface="Times New Roman"/>
                        </a:rPr>
                        <a:t>16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Aisyah Ratnaningsih</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Salatiga, 04 April 1985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201907081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Guru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8640">
                <a:tc>
                  <a:txBody>
                    <a:bodyPr lIns="90000" rIns="90000">
                      <a:noAutofit/>
                    </a:bodyPr>
                    <a:p>
                      <a:pPr algn="ctr">
                        <a:lnSpc>
                          <a:spcPct val="100000"/>
                        </a:lnSpc>
                      </a:pPr>
                      <a:r>
                        <a:rPr b="0" lang="en-US" sz="1800" spc="-1" strike="noStrike">
                          <a:solidFill>
                            <a:srgbClr val="000000"/>
                          </a:solidFill>
                          <a:latin typeface="Times New Roman"/>
                        </a:rPr>
                        <a:t>17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Muliatul Fajri Akhsan, S.Hi M.Si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Tegal, 11 November 1982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solidFill>
                            <a:srgbClr val="000000"/>
                          </a:solidFill>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solidFill>
                            <a:srgbClr val="000000"/>
                          </a:solidFill>
                          <a:latin typeface="Times New Roman"/>
                        </a:rPr>
                        <a:t>Guru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42960">
                <a:tc>
                  <a:txBody>
                    <a:bodyPr lIns="90000" rIns="90000">
                      <a:noAutofit/>
                    </a:bodyPr>
                    <a:p>
                      <a:pPr algn="ctr">
                        <a:lnSpc>
                          <a:spcPct val="100000"/>
                        </a:lnSpc>
                      </a:pPr>
                      <a:r>
                        <a:rPr b="0" lang="en-US" sz="1800" spc="-1" strike="noStrike">
                          <a:solidFill>
                            <a:srgbClr val="000000"/>
                          </a:solidFill>
                          <a:latin typeface="Times New Roman"/>
                        </a:rPr>
                        <a:t>18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Defrianti Tanjung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Sorkam, 26 Maret 1977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201607016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solidFill>
                            <a:srgbClr val="000000"/>
                          </a:solidFill>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solidFill>
                            <a:srgbClr val="000000"/>
                          </a:solidFill>
                          <a:latin typeface="Times New Roman"/>
                        </a:rPr>
                        <a:t>TU/Kasir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transition spd="slow">
    <p:push dir="u"/>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 descr=""/>
          <p:cNvPicPr/>
          <p:nvPr/>
        </p:nvPicPr>
        <p:blipFill>
          <a:blip r:embed="rId1"/>
          <a:stretch/>
        </p:blipFill>
        <p:spPr>
          <a:xfrm>
            <a:off x="0" y="0"/>
            <a:ext cx="10080000" cy="7557480"/>
          </a:xfrm>
          <a:prstGeom prst="rect">
            <a:avLst/>
          </a:prstGeom>
          <a:ln>
            <a:noFill/>
          </a:ln>
        </p:spPr>
      </p:pic>
      <p:sp>
        <p:nvSpPr>
          <p:cNvPr id="183"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Denah Gedung</a:t>
            </a:r>
            <a:endParaRPr b="0" lang="en-US" sz="2400" spc="-1" strike="noStrike">
              <a:latin typeface="Arial"/>
            </a:endParaRPr>
          </a:p>
        </p:txBody>
      </p:sp>
      <p:graphicFrame>
        <p:nvGraphicFramePr>
          <p:cNvPr id="184" name="Table 2"/>
          <p:cNvGraphicFramePr/>
          <p:nvPr/>
        </p:nvGraphicFramePr>
        <p:xfrm>
          <a:off x="1188720" y="2103120"/>
          <a:ext cx="7771680" cy="4023720"/>
        </p:xfrm>
        <a:graphic>
          <a:graphicData uri="http://schemas.openxmlformats.org/drawingml/2006/table">
            <a:tbl>
              <a:tblPr/>
              <a:tblGrid>
                <a:gridCol w="652320"/>
                <a:gridCol w="1379880"/>
                <a:gridCol w="381960"/>
                <a:gridCol w="381600"/>
                <a:gridCol w="381240"/>
                <a:gridCol w="381600"/>
                <a:gridCol w="381960"/>
                <a:gridCol w="381600"/>
                <a:gridCol w="381600"/>
                <a:gridCol w="381240"/>
                <a:gridCol w="382320"/>
                <a:gridCol w="381600"/>
                <a:gridCol w="381240"/>
                <a:gridCol w="381600"/>
                <a:gridCol w="1160280"/>
              </a:tblGrid>
              <a:tr h="366120">
                <a:tc gridSpan="2" rowSpan="3">
                  <a:txBody>
                    <a:bodyPr lIns="90000" rIns="90000">
                      <a:noAutofit/>
                    </a:bodyPr>
                    <a:p>
                      <a:pPr algn="ctr">
                        <a:lnSpc>
                          <a:spcPct val="100000"/>
                        </a:lnSpc>
                      </a:pPr>
                      <a:r>
                        <a:rPr b="0" lang="en-US" sz="1800" spc="-1" strike="noStrike">
                          <a:latin typeface="Times New Roman"/>
                        </a:rPr>
                        <a:t>JABATAN/STATUS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rowSpan="1">
                  <a:tcPr marL="90000" marR="90000">
                    <a:solidFill>
                      <a:srgbClr val="729fcf"/>
                    </a:solidFill>
                  </a:tcPr>
                </a:tc>
                <a:tc gridSpan="12">
                  <a:txBody>
                    <a:bodyPr lIns="90000" rIns="90000">
                      <a:noAutofit/>
                    </a:bodyPr>
                    <a:p>
                      <a:pPr algn="ctr">
                        <a:lnSpc>
                          <a:spcPct val="100000"/>
                        </a:lnSpc>
                      </a:pPr>
                      <a:r>
                        <a:rPr b="0" lang="en-US" sz="1800" spc="-1" strike="noStrike">
                          <a:latin typeface="Times New Roman"/>
                        </a:rPr>
                        <a:t>IJAZAH TERTINGGI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rowSpan="3">
                  <a:txBody>
                    <a:bodyPr lIns="90000" rIns="90000">
                      <a:noAutofit/>
                    </a:bodyPr>
                    <a:p>
                      <a:pPr algn="ctr">
                        <a:lnSpc>
                          <a:spcPct val="100000"/>
                        </a:lnSpc>
                      </a:pPr>
                      <a:r>
                        <a:rPr b="0" lang="en-US" sz="1800" spc="-1" strike="noStrike">
                          <a:latin typeface="Times New Roman"/>
                        </a:rPr>
                        <a:t>JUMLAH</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6120">
                <a:tc vMerge="1" gridSpan="1">
                  <a:tcPr marL="90000" marR="90000">
                    <a:solidFill>
                      <a:srgbClr val="729fcf"/>
                    </a:solidFill>
                  </a:tcPr>
                </a:tc>
                <a:tc vMerge="1" hMerge="1">
                  <a:tcPr marL="90000" marR="90000">
                    <a:solidFill>
                      <a:srgbClr val="729fcf"/>
                    </a:solidFill>
                  </a:tcPr>
                </a:tc>
                <a:tc gridSpan="2">
                  <a:txBody>
                    <a:bodyPr lIns="90000" rIns="90000">
                      <a:noAutofit/>
                    </a:bodyPr>
                    <a:p>
                      <a:pPr algn="ctr">
                        <a:lnSpc>
                          <a:spcPct val="100000"/>
                        </a:lnSpc>
                      </a:pPr>
                      <a:r>
                        <a:rPr b="0" lang="en-US" sz="1800" spc="-1" strike="noStrike">
                          <a:latin typeface="Times New Roman"/>
                        </a:rPr>
                        <a:t>SMA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gridSpan="2">
                  <a:txBody>
                    <a:bodyPr lIns="90000" rIns="90000">
                      <a:noAutofit/>
                    </a:bodyPr>
                    <a:p>
                      <a:pPr algn="ctr">
                        <a:lnSpc>
                          <a:spcPct val="100000"/>
                        </a:lnSpc>
                      </a:pPr>
                      <a:r>
                        <a:rPr b="0" lang="en-US" sz="1800" spc="-1" strike="noStrike">
                          <a:latin typeface="Times New Roman"/>
                        </a:rPr>
                        <a:t>D.1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gridSpan="2">
                  <a:txBody>
                    <a:bodyPr lIns="90000" rIns="90000">
                      <a:noAutofit/>
                    </a:bodyPr>
                    <a:p>
                      <a:pPr algn="ctr">
                        <a:lnSpc>
                          <a:spcPct val="100000"/>
                        </a:lnSpc>
                      </a:pPr>
                      <a:r>
                        <a:rPr b="0" lang="en-US" sz="1800" spc="-1" strike="noStrike">
                          <a:latin typeface="Times New Roman"/>
                        </a:rPr>
                        <a:t>D.2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gridSpan="2">
                  <a:txBody>
                    <a:bodyPr lIns="90000" rIns="90000">
                      <a:noAutofit/>
                    </a:bodyPr>
                    <a:p>
                      <a:pPr algn="ctr">
                        <a:lnSpc>
                          <a:spcPct val="100000"/>
                        </a:lnSpc>
                      </a:pPr>
                      <a:r>
                        <a:rPr b="0" lang="en-US" sz="1800" spc="-1" strike="noStrike">
                          <a:latin typeface="Times New Roman"/>
                        </a:rPr>
                        <a:t>D.3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gridSpan="2">
                  <a:txBody>
                    <a:bodyPr lIns="90000" rIns="90000">
                      <a:noAutofit/>
                    </a:bodyPr>
                    <a:p>
                      <a:pPr algn="ctr">
                        <a:lnSpc>
                          <a:spcPct val="100000"/>
                        </a:lnSpc>
                      </a:pPr>
                      <a:r>
                        <a:rPr b="0" lang="en-US" sz="1800" spc="-1" strike="noStrike">
                          <a:latin typeface="Times New Roman"/>
                        </a:rPr>
                        <a:t>S.1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gridSpan="2">
                  <a:txBody>
                    <a:bodyPr lIns="90000" rIns="90000">
                      <a:noAutofit/>
                    </a:bodyPr>
                    <a:p>
                      <a:pPr algn="ctr">
                        <a:lnSpc>
                          <a:spcPct val="100000"/>
                        </a:lnSpc>
                      </a:pPr>
                      <a:r>
                        <a:rPr b="0" lang="en-US" sz="1800" spc="-1" strike="noStrike">
                          <a:latin typeface="Times New Roman"/>
                        </a:rPr>
                        <a:t>S.2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vMerge="1">
                  <a:tcPr marL="90000" marR="90000">
                    <a:solidFill>
                      <a:srgbClr val="729fcf"/>
                    </a:solidFill>
                  </a:tcPr>
                </a:tc>
              </a:tr>
              <a:tr h="640440">
                <a:tc vMerge="1" gridSpan="1">
                  <a:tcPr marL="90000" marR="90000">
                    <a:solidFill>
                      <a:srgbClr val="729fcf"/>
                    </a:solidFill>
                  </a:tcPr>
                </a:tc>
                <a:tc vMerge="1" hMerge="1">
                  <a:tcPr marL="90000" marR="90000">
                    <a:solidFill>
                      <a:srgbClr val="729fcf"/>
                    </a:solidFill>
                  </a:tcPr>
                </a:tc>
                <a:tc>
                  <a:txBody>
                    <a:bodyPr lIns="90000" rIns="90000">
                      <a:noAutofit/>
                    </a:bodyPr>
                    <a:p>
                      <a:pPr algn="ctr">
                        <a:lnSpc>
                          <a:spcPct val="100000"/>
                        </a:lnSpc>
                      </a:pPr>
                      <a:r>
                        <a:rPr b="0" lang="en-US" sz="1800" spc="-1" strike="noStrike">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cPr marL="90000" marR="90000">
                    <a:solidFill>
                      <a:srgbClr val="729fcf"/>
                    </a:solidFill>
                  </a:tcPr>
                </a:tc>
              </a:tr>
              <a:tr h="366120">
                <a:tc gridSpan="2">
                  <a:txBody>
                    <a:bodyPr lIns="90000" rIns="90000">
                      <a:noAutofit/>
                    </a:bodyPr>
                    <a:p>
                      <a:pPr>
                        <a:lnSpc>
                          <a:spcPct val="100000"/>
                        </a:lnSpc>
                      </a:pPr>
                      <a:r>
                        <a:rPr b="0" lang="en-US" sz="1800" spc="-1" strike="noStrike">
                          <a:latin typeface="Times New Roman"/>
                        </a:rPr>
                        <a:t>Kepala Sekolah</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6120">
                <a:tc rowSpan="3">
                  <a:txBody>
                    <a:bodyPr lIns="90000" rIns="90000">
                      <a:noAutofit/>
                    </a:bodyPr>
                    <a:p>
                      <a:pPr algn="ctr">
                        <a:lnSpc>
                          <a:spcPct val="100000"/>
                        </a:lnSpc>
                      </a:pPr>
                      <a:r>
                        <a:rPr b="0" lang="en-US" sz="1800" spc="-1" strike="noStrike">
                          <a:latin typeface="Times New Roman"/>
                        </a:rPr>
                        <a:t>GURU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Times New Roman"/>
                        </a:rPr>
                        <a:t>TETAP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11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40440">
                <a:tc vMerge="1">
                  <a:tcPr marL="90000" marR="90000">
                    <a:solidFill>
                      <a:srgbClr val="729fcf"/>
                    </a:solidFill>
                  </a:tcPr>
                </a:tc>
                <a:tc>
                  <a:txBody>
                    <a:bodyPr lIns="90000" rIns="90000">
                      <a:noAutofit/>
                    </a:bodyPr>
                    <a:p>
                      <a:pPr>
                        <a:lnSpc>
                          <a:spcPct val="100000"/>
                        </a:lnSpc>
                      </a:pPr>
                      <a:r>
                        <a:rPr b="0" lang="en-US" sz="1800" spc="-1" strike="noStrike">
                          <a:latin typeface="Times New Roman"/>
                        </a:rPr>
                        <a:t>TDK TETAP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Times New Roman"/>
                        </a:rPr>
                        <a:t> </a:t>
                      </a: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6120">
                <a:tc vMerge="1">
                  <a:tcPr marL="90000" marR="90000">
                    <a:solidFill>
                      <a:srgbClr val="729fcf"/>
                    </a:solidFill>
                  </a:tcPr>
                </a:tc>
                <a:tc>
                  <a:txBody>
                    <a:bodyPr lIns="90000" rIns="90000">
                      <a:noAutofit/>
                    </a:bodyPr>
                    <a:p>
                      <a:pPr>
                        <a:lnSpc>
                          <a:spcPct val="100000"/>
                        </a:lnSpc>
                      </a:pPr>
                      <a:r>
                        <a:rPr b="0" lang="en-US" sz="1800" spc="-1" strike="noStrike">
                          <a:latin typeface="Times New Roman"/>
                        </a:rPr>
                        <a:t>MAGANG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6120">
                <a:tc gridSpan="2">
                  <a:txBody>
                    <a:bodyPr lIns="90000" rIns="90000">
                      <a:noAutofit/>
                    </a:bodyPr>
                    <a:p>
                      <a:pPr>
                        <a:lnSpc>
                          <a:spcPct val="100000"/>
                        </a:lnSpc>
                      </a:pPr>
                      <a:r>
                        <a:rPr b="0" lang="en-US" sz="1800" spc="-1" strike="noStrike">
                          <a:latin typeface="Times New Roman"/>
                        </a:rPr>
                        <a:t>Penjaga Sekolah</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Times New Roman"/>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6120">
                <a:tc gridSpan="2">
                  <a:txBody>
                    <a:bodyPr lIns="90000" rIns="90000">
                      <a:noAutofit/>
                    </a:bodyPr>
                    <a:p>
                      <a:pPr>
                        <a:lnSpc>
                          <a:spcPct val="100000"/>
                        </a:lnSpc>
                      </a:pPr>
                      <a:r>
                        <a:rPr b="0" lang="en-US" sz="1800" spc="-1" strike="noStrike">
                          <a:latin typeface="Times New Roman"/>
                        </a:rPr>
                        <a:t>TU dan OPS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1800" spc="-1" strike="noStrike">
                          <a:latin typeface="Times New Roman"/>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6120">
                <a:tc gridSpan="2">
                  <a:txBody>
                    <a:bodyPr lIns="90000" rIns="90000">
                      <a:noAutofit/>
                    </a:bodyPr>
                    <a:p>
                      <a:pPr>
                        <a:lnSpc>
                          <a:spcPct val="100000"/>
                        </a:lnSpc>
                      </a:pPr>
                      <a:r>
                        <a:rPr b="0" lang="en-US" sz="1800" spc="-1" strike="noStrike">
                          <a:latin typeface="Times New Roman"/>
                        </a:rPr>
                        <a:t>Jumlah</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hMerge="1">
                  <a:tcPr marL="90000" marR="90000">
                    <a:solidFill>
                      <a:srgbClr val="729fcf"/>
                    </a:solidFill>
                  </a:tcPr>
                </a:tc>
                <a:tc>
                  <a:txBody>
                    <a:bodyPr lIns="90000" rIns="90000">
                      <a:noAutofit/>
                    </a:bodyPr>
                    <a:p>
                      <a:pPr algn="ctr">
                        <a:lnSpc>
                          <a:spcPct val="100000"/>
                        </a:lnSpc>
                      </a:pPr>
                      <a:r>
                        <a:rPr b="0" lang="en-US" sz="1800" spc="-1" strike="noStrike">
                          <a:latin typeface="Times New Roman"/>
                        </a:rPr>
                        <a:t>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800" spc="-1" strike="noStrike">
                          <a:latin typeface="Times New Roman"/>
                        </a:rPr>
                        <a:t>20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transition spd="slow">
    <p:push dir="u"/>
  </p:transition>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 descr=""/>
          <p:cNvPicPr/>
          <p:nvPr/>
        </p:nvPicPr>
        <p:blipFill>
          <a:blip r:embed="rId1"/>
          <a:stretch/>
        </p:blipFill>
        <p:spPr>
          <a:xfrm>
            <a:off x="0" y="0"/>
            <a:ext cx="10080000" cy="7557480"/>
          </a:xfrm>
          <a:prstGeom prst="rect">
            <a:avLst/>
          </a:prstGeom>
          <a:ln>
            <a:noFill/>
          </a:ln>
        </p:spPr>
      </p:pic>
      <p:sp>
        <p:nvSpPr>
          <p:cNvPr id="186"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NPSN</a:t>
            </a:r>
            <a:endParaRPr b="0" lang="en-US" sz="2400" spc="-1" strike="noStrike">
              <a:latin typeface="Arial"/>
            </a:endParaRPr>
          </a:p>
        </p:txBody>
      </p:sp>
      <p:pic>
        <p:nvPicPr>
          <p:cNvPr id="187" name="" descr=""/>
          <p:cNvPicPr/>
          <p:nvPr/>
        </p:nvPicPr>
        <p:blipFill>
          <a:blip r:embed="rId2"/>
          <a:stretch/>
        </p:blipFill>
        <p:spPr>
          <a:xfrm>
            <a:off x="1434960" y="1992960"/>
            <a:ext cx="7342920" cy="4133160"/>
          </a:xfrm>
          <a:prstGeom prst="rect">
            <a:avLst/>
          </a:prstGeom>
          <a:ln>
            <a:noFill/>
          </a:ln>
        </p:spPr>
      </p:pic>
    </p:spTree>
  </p:cSld>
  <p:transition spd="slow">
    <p:push dir="u"/>
  </p:transition>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 descr=""/>
          <p:cNvPicPr/>
          <p:nvPr/>
        </p:nvPicPr>
        <p:blipFill>
          <a:blip r:embed="rId1"/>
          <a:stretch/>
        </p:blipFill>
        <p:spPr>
          <a:xfrm>
            <a:off x="0" y="0"/>
            <a:ext cx="10080000" cy="7557480"/>
          </a:xfrm>
          <a:prstGeom prst="rect">
            <a:avLst/>
          </a:prstGeom>
          <a:ln>
            <a:noFill/>
          </a:ln>
        </p:spPr>
      </p:pic>
      <p:sp>
        <p:nvSpPr>
          <p:cNvPr id="189"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Denah Lokasi</a:t>
            </a:r>
            <a:endParaRPr b="0" lang="en-US" sz="2400" spc="-1" strike="noStrike">
              <a:latin typeface="Arial"/>
            </a:endParaRPr>
          </a:p>
        </p:txBody>
      </p:sp>
      <p:pic>
        <p:nvPicPr>
          <p:cNvPr id="190" name="" descr=""/>
          <p:cNvPicPr/>
          <p:nvPr/>
        </p:nvPicPr>
        <p:blipFill>
          <a:blip r:embed="rId2"/>
          <a:stretch/>
        </p:blipFill>
        <p:spPr>
          <a:xfrm>
            <a:off x="2641320" y="2477880"/>
            <a:ext cx="3759120" cy="3648240"/>
          </a:xfrm>
          <a:prstGeom prst="rect">
            <a:avLst/>
          </a:prstGeom>
          <a:ln>
            <a:noFill/>
          </a:ln>
        </p:spPr>
      </p:pic>
    </p:spTree>
  </p:cSld>
  <p:transition spd="slow">
    <p:push dir="u"/>
  </p:transition>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 descr=""/>
          <p:cNvPicPr/>
          <p:nvPr/>
        </p:nvPicPr>
        <p:blipFill>
          <a:blip r:embed="rId1"/>
          <a:stretch/>
        </p:blipFill>
        <p:spPr>
          <a:xfrm>
            <a:off x="0" y="0"/>
            <a:ext cx="10080000" cy="7557480"/>
          </a:xfrm>
          <a:prstGeom prst="rect">
            <a:avLst/>
          </a:prstGeom>
          <a:ln>
            <a:noFill/>
          </a:ln>
        </p:spPr>
      </p:pic>
      <p:sp>
        <p:nvSpPr>
          <p:cNvPr id="192"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Fasilitas Sekolah</a:t>
            </a:r>
            <a:endParaRPr b="0" lang="en-US" sz="2400" spc="-1" strike="noStrike">
              <a:latin typeface="Arial"/>
            </a:endParaRPr>
          </a:p>
        </p:txBody>
      </p:sp>
      <p:graphicFrame>
        <p:nvGraphicFramePr>
          <p:cNvPr id="193" name="Table 2"/>
          <p:cNvGraphicFramePr/>
          <p:nvPr/>
        </p:nvGraphicFramePr>
        <p:xfrm>
          <a:off x="1280160" y="2194560"/>
          <a:ext cx="7596720" cy="4903920"/>
        </p:xfrm>
        <a:graphic>
          <a:graphicData uri="http://schemas.openxmlformats.org/drawingml/2006/table">
            <a:tbl>
              <a:tblPr/>
              <a:tblGrid>
                <a:gridCol w="2655360"/>
                <a:gridCol w="1148040"/>
                <a:gridCol w="3793680"/>
              </a:tblGrid>
              <a:tr h="289800">
                <a:tc gridSpan="3">
                  <a:txBody>
                    <a:bodyPr lIns="90000" rIns="90000">
                      <a:noAutofit/>
                    </a:bodyPr>
                    <a:p>
                      <a:pPr>
                        <a:lnSpc>
                          <a:spcPct val="100000"/>
                        </a:lnSpc>
                      </a:pPr>
                      <a:r>
                        <a:rPr b="0" lang="en-US" sz="1300" spc="-1" strike="noStrike">
                          <a:latin typeface="Arial"/>
                        </a:rPr>
                        <a:t>FASILITAS SEKOLAH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solidFill>
                      <a:srgbClr val="729fcf"/>
                    </a:solidFill>
                  </a:tcPr>
                </a:tc>
                <a:tc hMerge="1">
                  <a:tcPr marL="90000" marR="90000">
                    <a:solidFill>
                      <a:srgbClr val="729fcf"/>
                    </a:solidFill>
                  </a:tcPr>
                </a:tc>
              </a:tr>
              <a:tr h="487800">
                <a:tc>
                  <a:txBody>
                    <a:bodyPr lIns="90000" rIns="90000">
                      <a:noAutofit/>
                    </a:bodyPr>
                    <a:p>
                      <a:pPr algn="ctr">
                        <a:lnSpc>
                          <a:spcPct val="100000"/>
                        </a:lnSpc>
                      </a:pPr>
                      <a:r>
                        <a:rPr b="0" lang="en-US" sz="1300" spc="-1" strike="noStrike">
                          <a:latin typeface="Arial"/>
                        </a:rPr>
                        <a:t>Fasilitas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300" spc="-1" strike="noStrike">
                          <a:latin typeface="Arial"/>
                        </a:rPr>
                        <a:t>Jumlah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1300" spc="-1" strike="noStrike">
                          <a:latin typeface="Arial"/>
                        </a:rPr>
                        <a:t>Kondisi</a:t>
                      </a:r>
                      <a:endParaRPr b="0" lang="en-US" sz="1300" spc="-1" strike="noStrike">
                        <a:latin typeface="Arial"/>
                      </a:endParaRPr>
                    </a:p>
                    <a:p>
                      <a:pPr algn="ctr">
                        <a:lnSpc>
                          <a:spcPct val="100000"/>
                        </a:lnSpc>
                      </a:pPr>
                      <a:r>
                        <a:rPr b="0" lang="en-US" sz="1300" spc="-1" strike="noStrike">
                          <a:latin typeface="Arial"/>
                        </a:rPr>
                        <a:t>(baik, cukup, buruk)</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87800">
                <a:tc>
                  <a:txBody>
                    <a:bodyPr lIns="90000" rIns="90000">
                      <a:noAutofit/>
                    </a:bodyPr>
                    <a:p>
                      <a:pPr>
                        <a:lnSpc>
                          <a:spcPct val="100000"/>
                        </a:lnSpc>
                      </a:pPr>
                      <a:r>
                        <a:rPr b="0" lang="en-US" sz="1300" spc="-1" strike="noStrike">
                          <a:latin typeface="Arial"/>
                        </a:rPr>
                        <a:t>Ruang Kelas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200000"/>
                        </a:lnSpc>
                      </a:pPr>
                      <a:r>
                        <a:rPr b="0" lang="en-US" sz="1300" spc="-1" strike="noStrike">
                          <a:latin typeface="Arial"/>
                        </a:rPr>
                        <a:t>10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200000"/>
                        </a:lnSpc>
                      </a:pPr>
                      <a:r>
                        <a:rPr b="0" lang="en-US" sz="1300" spc="-1" strike="noStrike">
                          <a:latin typeface="Arial"/>
                        </a:rPr>
                        <a:t>Cukup</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87800">
                <a:tc>
                  <a:txBody>
                    <a:bodyPr lIns="90000" rIns="90000">
                      <a:noAutofit/>
                    </a:bodyPr>
                    <a:p>
                      <a:pPr>
                        <a:lnSpc>
                          <a:spcPct val="100000"/>
                        </a:lnSpc>
                      </a:pPr>
                      <a:r>
                        <a:rPr b="0" lang="en-US" sz="1300" spc="-1" strike="noStrike">
                          <a:latin typeface="Arial"/>
                        </a:rPr>
                        <a:t>Ruang Administrasi / Kantor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200000"/>
                        </a:lnSpc>
                      </a:pPr>
                      <a:r>
                        <a:rPr b="0" lang="en-US" sz="1300" spc="-1" strike="noStrike">
                          <a:latin typeface="Arial"/>
                        </a:rPr>
                        <a:t>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200000"/>
                        </a:lnSpc>
                      </a:pPr>
                      <a:r>
                        <a:rPr b="0" lang="en-US" sz="1300" spc="-1" strike="noStrike">
                          <a:latin typeface="Arial"/>
                        </a:rPr>
                        <a:t>Cukup</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87800">
                <a:tc>
                  <a:txBody>
                    <a:bodyPr lIns="90000" rIns="90000">
                      <a:noAutofit/>
                    </a:bodyPr>
                    <a:p>
                      <a:pPr>
                        <a:lnSpc>
                          <a:spcPct val="100000"/>
                        </a:lnSpc>
                      </a:pPr>
                      <a:r>
                        <a:rPr b="0" lang="en-US" sz="1300" spc="-1" strike="noStrike">
                          <a:latin typeface="Arial"/>
                        </a:rPr>
                        <a:t>Perpustakaan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200000"/>
                        </a:lnSpc>
                      </a:pPr>
                      <a:r>
                        <a:rPr b="0" lang="en-US" sz="1300" spc="-1" strike="noStrike">
                          <a:latin typeface="Arial"/>
                        </a:rPr>
                        <a:t>-</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200000"/>
                        </a:lnSpc>
                      </a:pPr>
                      <a:r>
                        <a:rPr b="0" lang="en-US" sz="1300" spc="-1" strike="noStrike">
                          <a:latin typeface="Arial"/>
                        </a:rPr>
                        <a:t>-</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87800">
                <a:tc>
                  <a:txBody>
                    <a:bodyPr lIns="90000" rIns="90000">
                      <a:noAutofit/>
                    </a:bodyPr>
                    <a:p>
                      <a:pPr>
                        <a:lnSpc>
                          <a:spcPct val="100000"/>
                        </a:lnSpc>
                      </a:pPr>
                      <a:r>
                        <a:rPr b="0" lang="en-US" sz="1300" spc="-1" strike="noStrike">
                          <a:latin typeface="Arial"/>
                        </a:rPr>
                        <a:t>Ruang Ibadah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200000"/>
                        </a:lnSpc>
                      </a:pPr>
                      <a:r>
                        <a:rPr b="0" lang="en-US" sz="1300" spc="-1" strike="noStrike">
                          <a:latin typeface="Arial"/>
                        </a:rPr>
                        <a:t>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200000"/>
                        </a:lnSpc>
                      </a:pPr>
                      <a:r>
                        <a:rPr b="0" lang="en-US" sz="1300" spc="-1" strike="noStrike">
                          <a:latin typeface="Arial"/>
                        </a:rPr>
                        <a:t>Baik</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87800">
                <a:tc>
                  <a:txBody>
                    <a:bodyPr lIns="90000" rIns="90000">
                      <a:noAutofit/>
                    </a:bodyPr>
                    <a:p>
                      <a:pPr>
                        <a:lnSpc>
                          <a:spcPct val="100000"/>
                        </a:lnSpc>
                      </a:pPr>
                      <a:r>
                        <a:rPr b="0" lang="en-US" sz="1300" spc="-1" strike="noStrike">
                          <a:latin typeface="Arial"/>
                        </a:rPr>
                        <a:t>Kantin Sekolah</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200000"/>
                        </a:lnSpc>
                      </a:pPr>
                      <a:r>
                        <a:rPr b="0" lang="en-US" sz="1300" spc="-1" strike="noStrike">
                          <a:latin typeface="Arial"/>
                        </a:rPr>
                        <a:t>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200000"/>
                        </a:lnSpc>
                      </a:pPr>
                      <a:r>
                        <a:rPr b="0" lang="en-US" sz="1300" spc="-1" strike="noStrike">
                          <a:latin typeface="Arial"/>
                        </a:rPr>
                        <a:t>cukup</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87800">
                <a:tc>
                  <a:txBody>
                    <a:bodyPr lIns="90000" rIns="90000">
                      <a:noAutofit/>
                    </a:bodyPr>
                    <a:p>
                      <a:pPr>
                        <a:lnSpc>
                          <a:spcPct val="100000"/>
                        </a:lnSpc>
                      </a:pPr>
                      <a:r>
                        <a:rPr b="0" lang="en-US" sz="1300" spc="-1" strike="noStrike">
                          <a:latin typeface="Arial"/>
                        </a:rPr>
                        <a:t>UKS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200000"/>
                        </a:lnSpc>
                      </a:pPr>
                      <a:r>
                        <a:rPr b="0" lang="en-US" sz="1300" spc="-1" strike="noStrike">
                          <a:latin typeface="Arial"/>
                        </a:rPr>
                        <a:t>-</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200000"/>
                        </a:lnSpc>
                      </a:pPr>
                      <a:r>
                        <a:rPr b="0" lang="en-US" sz="1300" spc="-1" strike="noStrike">
                          <a:latin typeface="Arial"/>
                        </a:rPr>
                        <a:t>-</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87800">
                <a:tc>
                  <a:txBody>
                    <a:bodyPr lIns="90000" rIns="90000">
                      <a:noAutofit/>
                    </a:bodyPr>
                    <a:p>
                      <a:pPr>
                        <a:lnSpc>
                          <a:spcPct val="100000"/>
                        </a:lnSpc>
                      </a:pPr>
                      <a:r>
                        <a:rPr b="0" lang="en-US" sz="1300" spc="-1" strike="noStrike">
                          <a:latin typeface="Arial"/>
                        </a:rPr>
                        <a:t>Ruang Pertemuan/Aula</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200000"/>
                        </a:lnSpc>
                      </a:pPr>
                      <a:r>
                        <a:rPr b="0" lang="en-US" sz="1300" spc="-1" strike="noStrike">
                          <a:latin typeface="Arial"/>
                        </a:rPr>
                        <a:t>-</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200000"/>
                        </a:lnSpc>
                      </a:pPr>
                      <a:r>
                        <a:rPr b="0" lang="en-US" sz="1300" spc="-1" strike="noStrike">
                          <a:latin typeface="Arial"/>
                        </a:rPr>
                        <a:t>-</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87800">
                <a:tc>
                  <a:txBody>
                    <a:bodyPr lIns="90000" rIns="90000">
                      <a:noAutofit/>
                    </a:bodyPr>
                    <a:p>
                      <a:pPr>
                        <a:lnSpc>
                          <a:spcPct val="100000"/>
                        </a:lnSpc>
                      </a:pPr>
                      <a:r>
                        <a:rPr b="0" lang="en-US" sz="1300" spc="-1" strike="noStrike">
                          <a:latin typeface="Arial"/>
                        </a:rPr>
                        <a:t>Gudang</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200000"/>
                        </a:lnSpc>
                      </a:pPr>
                      <a:r>
                        <a:rPr b="0" lang="en-US" sz="1300" spc="-1" strike="noStrike">
                          <a:latin typeface="Arial"/>
                        </a:rPr>
                        <a:t>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200000"/>
                        </a:lnSpc>
                      </a:pPr>
                      <a:r>
                        <a:rPr b="0" lang="en-US" sz="1300" spc="-1" strike="noStrike">
                          <a:latin typeface="Arial"/>
                        </a:rPr>
                        <a:t>cukup</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87800">
                <a:tc>
                  <a:txBody>
                    <a:bodyPr lIns="90000" rIns="90000">
                      <a:noAutofit/>
                    </a:bodyPr>
                    <a:p>
                      <a:pPr>
                        <a:lnSpc>
                          <a:spcPct val="100000"/>
                        </a:lnSpc>
                      </a:pPr>
                      <a:r>
                        <a:rPr b="0" lang="en-US" sz="1300" spc="-1" strike="noStrike">
                          <a:latin typeface="Arial"/>
                        </a:rPr>
                        <a:t>Lapangan Olahraga</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200000"/>
                        </a:lnSpc>
                      </a:pPr>
                      <a:r>
                        <a:rPr b="0" lang="en-US" sz="1300" spc="-1" strike="noStrike">
                          <a:latin typeface="Arial"/>
                        </a:rPr>
                        <a:t>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200000"/>
                        </a:lnSpc>
                      </a:pPr>
                      <a:r>
                        <a:rPr b="0" lang="en-US" sz="1300" spc="-1" strike="noStrike">
                          <a:latin typeface="Arial"/>
                        </a:rPr>
                        <a:t>Cukup</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p:transition spd="slow">
    <p:push dir="u"/>
  </p:transition>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 descr=""/>
          <p:cNvPicPr/>
          <p:nvPr/>
        </p:nvPicPr>
        <p:blipFill>
          <a:blip r:embed="rId1"/>
          <a:stretch/>
        </p:blipFill>
        <p:spPr>
          <a:xfrm>
            <a:off x="0" y="0"/>
            <a:ext cx="10080000" cy="7557480"/>
          </a:xfrm>
          <a:prstGeom prst="rect">
            <a:avLst/>
          </a:prstGeom>
          <a:ln>
            <a:noFill/>
          </a:ln>
        </p:spPr>
      </p:pic>
      <p:sp>
        <p:nvSpPr>
          <p:cNvPr id="195"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Sekolah</a:t>
            </a:r>
            <a:endParaRPr b="0" lang="en-US" sz="2400" spc="-1" strike="noStrike">
              <a:latin typeface="Arial"/>
            </a:endParaRPr>
          </a:p>
        </p:txBody>
      </p:sp>
      <p:pic>
        <p:nvPicPr>
          <p:cNvPr id="196" name="" descr=""/>
          <p:cNvPicPr/>
          <p:nvPr/>
        </p:nvPicPr>
        <p:blipFill>
          <a:blip r:embed="rId2"/>
          <a:stretch/>
        </p:blipFill>
        <p:spPr>
          <a:xfrm>
            <a:off x="27000" y="1920240"/>
            <a:ext cx="10080000" cy="5039280"/>
          </a:xfrm>
          <a:prstGeom prst="rect">
            <a:avLst/>
          </a:prstGeom>
          <a:ln>
            <a:noFill/>
          </a:ln>
        </p:spPr>
      </p:pic>
    </p:spTree>
  </p:cSld>
  <p:transition spd="slow">
    <p:push dir="u"/>
  </p:transition>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 descr=""/>
          <p:cNvPicPr/>
          <p:nvPr/>
        </p:nvPicPr>
        <p:blipFill>
          <a:blip r:embed="rId1"/>
          <a:stretch/>
        </p:blipFill>
        <p:spPr>
          <a:xfrm>
            <a:off x="0" y="0"/>
            <a:ext cx="10080000" cy="7557480"/>
          </a:xfrm>
          <a:prstGeom prst="rect">
            <a:avLst/>
          </a:prstGeom>
          <a:ln>
            <a:noFill/>
          </a:ln>
        </p:spPr>
      </p:pic>
      <p:sp>
        <p:nvSpPr>
          <p:cNvPr id="198"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Sekolah</a:t>
            </a:r>
            <a:endParaRPr b="0" lang="en-US" sz="2400" spc="-1" strike="noStrike">
              <a:latin typeface="Arial"/>
            </a:endParaRPr>
          </a:p>
        </p:txBody>
      </p:sp>
      <p:pic>
        <p:nvPicPr>
          <p:cNvPr id="199" name="" descr=""/>
          <p:cNvPicPr/>
          <p:nvPr/>
        </p:nvPicPr>
        <p:blipFill>
          <a:blip r:embed="rId2"/>
          <a:stretch/>
        </p:blipFill>
        <p:spPr>
          <a:xfrm>
            <a:off x="27000" y="1792080"/>
            <a:ext cx="10080000" cy="5039280"/>
          </a:xfrm>
          <a:prstGeom prst="rect">
            <a:avLst/>
          </a:prstGeom>
          <a:ln>
            <a:noFill/>
          </a:ln>
        </p:spPr>
      </p:pic>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365760" y="3566160"/>
            <a:ext cx="8320320" cy="276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ffffff"/>
                </a:solidFill>
                <a:latin typeface="Montserrat"/>
                <a:ea typeface="DejaVu Sans"/>
              </a:rPr>
              <a:t>Persaingan hidup sering kali melahirkan gesekan sosial negatif, semakin hari nampaknya zaman dan gaya hidup manusia terus berkembang  dan berubah, persoalan anak-anak akhirnya menjadi topik yang pelik, khususnya terkait Akhlaq dan Agama, dan tak kalah juga mengenai ekonomi pada umumnya.</a:t>
            </a:r>
            <a:endParaRPr b="0" lang="en-US" sz="1600" spc="-1" strike="noStrike">
              <a:latin typeface="Arial"/>
            </a:endParaRPr>
          </a:p>
          <a:p>
            <a:pPr>
              <a:lnSpc>
                <a:spcPct val="100000"/>
              </a:lnSpc>
            </a:pPr>
            <a:r>
              <a:rPr b="0" lang="en-US" sz="1600" spc="-1" strike="noStrike">
                <a:solidFill>
                  <a:srgbClr val="ffffff"/>
                </a:solidFill>
                <a:latin typeface="Montserrat"/>
                <a:ea typeface="DejaVu Sans"/>
              </a:rPr>
              <a:t>Konsep hidup pola pikir dan karakter mulia sejatinya dibentuk dari bangku Sekolah, keputusan besar orang tua dalam mendidik anak-anak mereka di antaranya ada dalam memilih sekolah.</a:t>
            </a:r>
            <a:endParaRPr b="0" lang="en-US" sz="1600" spc="-1" strike="noStrike">
              <a:latin typeface="Arial"/>
            </a:endParaRPr>
          </a:p>
          <a:p>
            <a:pPr>
              <a:lnSpc>
                <a:spcPct val="100000"/>
              </a:lnSpc>
            </a:pPr>
            <a:r>
              <a:rPr b="0" lang="en-US" sz="1600" spc="-1" strike="noStrike">
                <a:solidFill>
                  <a:srgbClr val="ffffff"/>
                </a:solidFill>
                <a:latin typeface="Montserrat"/>
                <a:ea typeface="DejaVu Sans"/>
              </a:rPr>
              <a:t>SD Islam Istiqlal kini hadir sebagai pilihan masyarakat dan para orang tua -bersama mereka- kami mendidik, membimbing, mengasah dan mengarahkan talenta anak-anak ke arah jalan keselamatan dan kesejahteraan dunia dan akhirat, satu jalan itu ialah Sunnah dan Profesionalisme.</a:t>
            </a:r>
            <a:endParaRPr b="0" lang="en-US" sz="1600" spc="-1" strike="noStrike">
              <a:latin typeface="Arial"/>
            </a:endParaRPr>
          </a:p>
        </p:txBody>
      </p:sp>
      <p:pic>
        <p:nvPicPr>
          <p:cNvPr id="49" name="" descr=""/>
          <p:cNvPicPr/>
          <p:nvPr/>
        </p:nvPicPr>
        <p:blipFill>
          <a:blip r:embed="rId1"/>
          <a:stretch/>
        </p:blipFill>
        <p:spPr>
          <a:xfrm>
            <a:off x="0" y="0"/>
            <a:ext cx="10076400" cy="7557840"/>
          </a:xfrm>
          <a:prstGeom prst="rect">
            <a:avLst/>
          </a:prstGeom>
          <a:ln>
            <a:noFill/>
          </a:ln>
        </p:spPr>
      </p:pic>
      <p:sp>
        <p:nvSpPr>
          <p:cNvPr id="50" name="CustomShape 2"/>
          <p:cNvSpPr/>
          <p:nvPr/>
        </p:nvSpPr>
        <p:spPr>
          <a:xfrm>
            <a:off x="329760" y="3624480"/>
            <a:ext cx="4790160" cy="30103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Arial"/>
                <a:ea typeface="Droid Sans Fallback"/>
              </a:rPr>
              <a:t>Dengan sudah dibangunnya Sekolah ini, maka pertama kalinya mendapatkan anak didik (murid) dari Sekolah Islam dan Negri di daerah sekitar, yaitu 1 kelas dengan Kepala Sekolah Bpk. Akhmad Fauzi, S.Pd.i dan beberapa Guru dan penjaga sekolah Pak Nandang.</a:t>
            </a:r>
            <a:endParaRPr b="0" lang="en-US" sz="1600" spc="-1" strike="noStrike">
              <a:latin typeface="Arial"/>
            </a:endParaRPr>
          </a:p>
          <a:p>
            <a:pPr>
              <a:lnSpc>
                <a:spcPct val="100000"/>
              </a:lnSpc>
            </a:pP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Dari tahun ke tahun SD Islam Istiqlal ada perubahan dan peningkatan, maka ada pergantian Kepala Sekolah lama dengan yang baru yaitu Bpk. Muhammad Nur, S.T dan tambahan beberapa Guru.</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 descr=""/>
          <p:cNvPicPr/>
          <p:nvPr/>
        </p:nvPicPr>
        <p:blipFill>
          <a:blip r:embed="rId1"/>
          <a:stretch/>
        </p:blipFill>
        <p:spPr>
          <a:xfrm>
            <a:off x="0" y="0"/>
            <a:ext cx="10080000" cy="7557480"/>
          </a:xfrm>
          <a:prstGeom prst="rect">
            <a:avLst/>
          </a:prstGeom>
          <a:ln>
            <a:noFill/>
          </a:ln>
        </p:spPr>
      </p:pic>
      <p:sp>
        <p:nvSpPr>
          <p:cNvPr id="201"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Sekolah</a:t>
            </a:r>
            <a:endParaRPr b="0" lang="en-US" sz="2400" spc="-1" strike="noStrike">
              <a:latin typeface="Arial"/>
            </a:endParaRPr>
          </a:p>
        </p:txBody>
      </p:sp>
      <p:pic>
        <p:nvPicPr>
          <p:cNvPr id="202" name="" descr=""/>
          <p:cNvPicPr/>
          <p:nvPr/>
        </p:nvPicPr>
        <p:blipFill>
          <a:blip r:embed="rId2"/>
          <a:stretch/>
        </p:blipFill>
        <p:spPr>
          <a:xfrm>
            <a:off x="27000" y="1828080"/>
            <a:ext cx="10080000" cy="5039280"/>
          </a:xfrm>
          <a:prstGeom prst="rect">
            <a:avLst/>
          </a:prstGeom>
          <a:ln>
            <a:noFill/>
          </a:ln>
        </p:spPr>
      </p:pic>
    </p:spTree>
  </p:cSld>
  <p:transition spd="slow">
    <p:push dir="u"/>
  </p:transition>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 descr=""/>
          <p:cNvPicPr/>
          <p:nvPr/>
        </p:nvPicPr>
        <p:blipFill>
          <a:blip r:embed="rId1"/>
          <a:stretch/>
        </p:blipFill>
        <p:spPr>
          <a:xfrm>
            <a:off x="0" y="0"/>
            <a:ext cx="10080000" cy="7557480"/>
          </a:xfrm>
          <a:prstGeom prst="rect">
            <a:avLst/>
          </a:prstGeom>
          <a:ln>
            <a:noFill/>
          </a:ln>
        </p:spPr>
      </p:pic>
      <p:sp>
        <p:nvSpPr>
          <p:cNvPr id="204"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Sekolah</a:t>
            </a:r>
            <a:endParaRPr b="0" lang="en-US" sz="2400" spc="-1" strike="noStrike">
              <a:latin typeface="Arial"/>
            </a:endParaRPr>
          </a:p>
        </p:txBody>
      </p:sp>
      <p:pic>
        <p:nvPicPr>
          <p:cNvPr id="205" name="" descr=""/>
          <p:cNvPicPr/>
          <p:nvPr/>
        </p:nvPicPr>
        <p:blipFill>
          <a:blip r:embed="rId2"/>
          <a:stretch/>
        </p:blipFill>
        <p:spPr>
          <a:xfrm>
            <a:off x="548640" y="1737360"/>
            <a:ext cx="4571640" cy="9144360"/>
          </a:xfrm>
          <a:prstGeom prst="rect">
            <a:avLst/>
          </a:prstGeom>
          <a:ln>
            <a:noFill/>
          </a:ln>
        </p:spPr>
      </p:pic>
      <p:pic>
        <p:nvPicPr>
          <p:cNvPr id="206" name="" descr=""/>
          <p:cNvPicPr/>
          <p:nvPr/>
        </p:nvPicPr>
        <p:blipFill>
          <a:blip r:embed="rId3"/>
          <a:stretch/>
        </p:blipFill>
        <p:spPr>
          <a:xfrm>
            <a:off x="5273280" y="1698480"/>
            <a:ext cx="4807080" cy="9615600"/>
          </a:xfrm>
          <a:prstGeom prst="rect">
            <a:avLst/>
          </a:prstGeom>
          <a:ln>
            <a:noFill/>
          </a:ln>
        </p:spPr>
      </p:pic>
    </p:spTree>
  </p:cSld>
  <p:transition spd="slow">
    <p:push dir="u"/>
  </p:transition>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 descr=""/>
          <p:cNvPicPr/>
          <p:nvPr/>
        </p:nvPicPr>
        <p:blipFill>
          <a:blip r:embed="rId1"/>
          <a:stretch/>
        </p:blipFill>
        <p:spPr>
          <a:xfrm>
            <a:off x="0" y="0"/>
            <a:ext cx="10080000" cy="7557480"/>
          </a:xfrm>
          <a:prstGeom prst="rect">
            <a:avLst/>
          </a:prstGeom>
          <a:ln>
            <a:noFill/>
          </a:ln>
        </p:spPr>
      </p:pic>
      <p:sp>
        <p:nvSpPr>
          <p:cNvPr id="208"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Sekolah</a:t>
            </a:r>
            <a:endParaRPr b="0" lang="en-US" sz="2400" spc="-1" strike="noStrike">
              <a:latin typeface="Arial"/>
            </a:endParaRPr>
          </a:p>
        </p:txBody>
      </p:sp>
      <p:pic>
        <p:nvPicPr>
          <p:cNvPr id="209" name="" descr=""/>
          <p:cNvPicPr/>
          <p:nvPr/>
        </p:nvPicPr>
        <p:blipFill>
          <a:blip r:embed="rId2"/>
          <a:stretch/>
        </p:blipFill>
        <p:spPr>
          <a:xfrm>
            <a:off x="27000" y="1612080"/>
            <a:ext cx="10080000" cy="5039280"/>
          </a:xfrm>
          <a:prstGeom prst="rect">
            <a:avLst/>
          </a:prstGeom>
          <a:ln>
            <a:noFill/>
          </a:ln>
        </p:spPr>
      </p:pic>
    </p:spTree>
  </p:cSld>
  <p:transition spd="slow">
    <p:push dir="u"/>
  </p:transition>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 name="" descr=""/>
          <p:cNvPicPr/>
          <p:nvPr/>
        </p:nvPicPr>
        <p:blipFill>
          <a:blip r:embed="rId1"/>
          <a:stretch/>
        </p:blipFill>
        <p:spPr>
          <a:xfrm>
            <a:off x="0" y="0"/>
            <a:ext cx="10080000" cy="7557480"/>
          </a:xfrm>
          <a:prstGeom prst="rect">
            <a:avLst/>
          </a:prstGeom>
          <a:ln>
            <a:noFill/>
          </a:ln>
        </p:spPr>
      </p:pic>
      <p:sp>
        <p:nvSpPr>
          <p:cNvPr id="211"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Sekolah</a:t>
            </a:r>
            <a:endParaRPr b="0" lang="en-US" sz="2400" spc="-1" strike="noStrike">
              <a:latin typeface="Arial"/>
            </a:endParaRPr>
          </a:p>
        </p:txBody>
      </p:sp>
      <p:pic>
        <p:nvPicPr>
          <p:cNvPr id="212" name="" descr=""/>
          <p:cNvPicPr/>
          <p:nvPr/>
        </p:nvPicPr>
        <p:blipFill>
          <a:blip r:embed="rId2"/>
          <a:stretch/>
        </p:blipFill>
        <p:spPr>
          <a:xfrm>
            <a:off x="27000" y="1756080"/>
            <a:ext cx="10080000" cy="5039280"/>
          </a:xfrm>
          <a:prstGeom prst="rect">
            <a:avLst/>
          </a:prstGeom>
          <a:ln>
            <a:noFill/>
          </a:ln>
        </p:spPr>
      </p:pic>
    </p:spTree>
  </p:cSld>
  <p:transition spd="slow">
    <p:push dir="u"/>
  </p:transition>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 descr=""/>
          <p:cNvPicPr/>
          <p:nvPr/>
        </p:nvPicPr>
        <p:blipFill>
          <a:blip r:embed="rId1"/>
          <a:stretch/>
        </p:blipFill>
        <p:spPr>
          <a:xfrm>
            <a:off x="0" y="0"/>
            <a:ext cx="10080000" cy="7557480"/>
          </a:xfrm>
          <a:prstGeom prst="rect">
            <a:avLst/>
          </a:prstGeom>
          <a:ln>
            <a:noFill/>
          </a:ln>
        </p:spPr>
      </p:pic>
      <p:sp>
        <p:nvSpPr>
          <p:cNvPr id="214"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Sekolah</a:t>
            </a:r>
            <a:endParaRPr b="0" lang="en-US" sz="2400" spc="-1" strike="noStrike">
              <a:latin typeface="Arial"/>
            </a:endParaRPr>
          </a:p>
        </p:txBody>
      </p:sp>
      <p:pic>
        <p:nvPicPr>
          <p:cNvPr id="215" name="" descr=""/>
          <p:cNvPicPr/>
          <p:nvPr/>
        </p:nvPicPr>
        <p:blipFill>
          <a:blip r:embed="rId2"/>
          <a:stretch/>
        </p:blipFill>
        <p:spPr>
          <a:xfrm>
            <a:off x="-27360" y="1679760"/>
            <a:ext cx="10107720" cy="7580880"/>
          </a:xfrm>
          <a:prstGeom prst="rect">
            <a:avLst/>
          </a:prstGeom>
          <a:ln>
            <a:noFill/>
          </a:ln>
        </p:spPr>
      </p:pic>
      <p:sp>
        <p:nvSpPr>
          <p:cNvPr id="216" name="CustomShape 2"/>
          <p:cNvSpPr/>
          <p:nvPr/>
        </p:nvSpPr>
        <p:spPr>
          <a:xfrm>
            <a:off x="7406640" y="6126480"/>
            <a:ext cx="731160" cy="914040"/>
          </a:xfrm>
          <a:prstGeom prst="ellipse">
            <a:avLst/>
          </a:prstGeom>
          <a:solidFill>
            <a:srgbClr val="729fcf"/>
          </a:solidFill>
          <a:ln>
            <a:solidFill>
              <a:srgbClr val="3465a4"/>
            </a:solidFill>
          </a:ln>
        </p:spPr>
        <p:style>
          <a:lnRef idx="0"/>
          <a:fillRef idx="0"/>
          <a:effectRef idx="0"/>
          <a:fontRef idx="minor"/>
        </p:style>
      </p:sp>
    </p:spTree>
  </p:cSld>
  <p:transition spd="slow">
    <p:push dir="u"/>
  </p:transition>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 descr=""/>
          <p:cNvPicPr/>
          <p:nvPr/>
        </p:nvPicPr>
        <p:blipFill>
          <a:blip r:embed="rId1"/>
          <a:stretch/>
        </p:blipFill>
        <p:spPr>
          <a:xfrm>
            <a:off x="0" y="0"/>
            <a:ext cx="10080000" cy="7557480"/>
          </a:xfrm>
          <a:prstGeom prst="rect">
            <a:avLst/>
          </a:prstGeom>
          <a:ln>
            <a:noFill/>
          </a:ln>
        </p:spPr>
      </p:pic>
      <p:sp>
        <p:nvSpPr>
          <p:cNvPr id="218"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Sekolah</a:t>
            </a:r>
            <a:endParaRPr b="0" lang="en-US" sz="2400" spc="-1" strike="noStrike">
              <a:latin typeface="Arial"/>
            </a:endParaRPr>
          </a:p>
        </p:txBody>
      </p:sp>
      <p:pic>
        <p:nvPicPr>
          <p:cNvPr id="219" name="" descr=""/>
          <p:cNvPicPr/>
          <p:nvPr/>
        </p:nvPicPr>
        <p:blipFill>
          <a:blip r:embed="rId2"/>
          <a:stretch/>
        </p:blipFill>
        <p:spPr>
          <a:xfrm>
            <a:off x="152640" y="1863360"/>
            <a:ext cx="9829080" cy="7371720"/>
          </a:xfrm>
          <a:prstGeom prst="rect">
            <a:avLst/>
          </a:prstGeom>
          <a:ln>
            <a:noFill/>
          </a:ln>
        </p:spPr>
      </p:pic>
    </p:spTree>
  </p:cSld>
  <p:transition spd="slow">
    <p:push dir="u"/>
  </p:transition>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 descr=""/>
          <p:cNvPicPr/>
          <p:nvPr/>
        </p:nvPicPr>
        <p:blipFill>
          <a:blip r:embed="rId1"/>
          <a:stretch/>
        </p:blipFill>
        <p:spPr>
          <a:xfrm>
            <a:off x="0" y="0"/>
            <a:ext cx="10080000" cy="7557480"/>
          </a:xfrm>
          <a:prstGeom prst="rect">
            <a:avLst/>
          </a:prstGeom>
          <a:ln>
            <a:noFill/>
          </a:ln>
        </p:spPr>
      </p:pic>
      <p:sp>
        <p:nvSpPr>
          <p:cNvPr id="221"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Sekolah</a:t>
            </a:r>
            <a:endParaRPr b="0" lang="en-US" sz="2400" spc="-1" strike="noStrike">
              <a:latin typeface="Arial"/>
            </a:endParaRPr>
          </a:p>
        </p:txBody>
      </p:sp>
      <p:pic>
        <p:nvPicPr>
          <p:cNvPr id="222" name="" descr=""/>
          <p:cNvPicPr/>
          <p:nvPr/>
        </p:nvPicPr>
        <p:blipFill>
          <a:blip r:embed="rId2"/>
          <a:stretch/>
        </p:blipFill>
        <p:spPr>
          <a:xfrm>
            <a:off x="0" y="1737360"/>
            <a:ext cx="10728720" cy="8046360"/>
          </a:xfrm>
          <a:prstGeom prst="rect">
            <a:avLst/>
          </a:prstGeom>
          <a:ln>
            <a:noFill/>
          </a:ln>
        </p:spPr>
      </p:pic>
    </p:spTree>
  </p:cSld>
  <p:transition spd="slow">
    <p:push dir="u"/>
  </p:transition>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 descr=""/>
          <p:cNvPicPr/>
          <p:nvPr/>
        </p:nvPicPr>
        <p:blipFill>
          <a:blip r:embed="rId1"/>
          <a:stretch/>
        </p:blipFill>
        <p:spPr>
          <a:xfrm>
            <a:off x="0" y="0"/>
            <a:ext cx="10080000" cy="7557480"/>
          </a:xfrm>
          <a:prstGeom prst="rect">
            <a:avLst/>
          </a:prstGeom>
          <a:ln>
            <a:noFill/>
          </a:ln>
        </p:spPr>
      </p:pic>
      <p:sp>
        <p:nvSpPr>
          <p:cNvPr id="224"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Guru</a:t>
            </a:r>
            <a:endParaRPr b="0" lang="en-US" sz="2400" spc="-1" strike="noStrike">
              <a:latin typeface="Arial"/>
            </a:endParaRPr>
          </a:p>
        </p:txBody>
      </p:sp>
      <p:pic>
        <p:nvPicPr>
          <p:cNvPr id="225" name="" descr=""/>
          <p:cNvPicPr/>
          <p:nvPr/>
        </p:nvPicPr>
        <p:blipFill>
          <a:blip r:embed="rId2"/>
          <a:stretch/>
        </p:blipFill>
        <p:spPr>
          <a:xfrm>
            <a:off x="0" y="1554480"/>
            <a:ext cx="10078560" cy="7558920"/>
          </a:xfrm>
          <a:prstGeom prst="rect">
            <a:avLst/>
          </a:prstGeom>
          <a:ln>
            <a:noFill/>
          </a:ln>
        </p:spPr>
      </p:pic>
      <p:sp>
        <p:nvSpPr>
          <p:cNvPr id="226" name="CustomShape 2"/>
          <p:cNvSpPr/>
          <p:nvPr/>
        </p:nvSpPr>
        <p:spPr>
          <a:xfrm>
            <a:off x="822960" y="1866600"/>
            <a:ext cx="566892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 Pelatihan Bahasa Arab Dengan Ustadz Hamzah Abbas, Lc</a:t>
            </a:r>
            <a:endParaRPr b="0" lang="en-US" sz="2400" spc="-1" strike="noStrike">
              <a:latin typeface="Arial"/>
            </a:endParaRPr>
          </a:p>
        </p:txBody>
      </p:sp>
    </p:spTree>
  </p:cSld>
  <p:transition spd="slow">
    <p:push dir="u"/>
  </p:transition>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 descr=""/>
          <p:cNvPicPr/>
          <p:nvPr/>
        </p:nvPicPr>
        <p:blipFill>
          <a:blip r:embed="rId1"/>
          <a:stretch/>
        </p:blipFill>
        <p:spPr>
          <a:xfrm>
            <a:off x="0" y="0"/>
            <a:ext cx="10080000" cy="7557480"/>
          </a:xfrm>
          <a:prstGeom prst="rect">
            <a:avLst/>
          </a:prstGeom>
          <a:ln>
            <a:noFill/>
          </a:ln>
        </p:spPr>
      </p:pic>
      <p:sp>
        <p:nvSpPr>
          <p:cNvPr id="228"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Guru</a:t>
            </a:r>
            <a:endParaRPr b="0" lang="en-US" sz="2400" spc="-1" strike="noStrike">
              <a:latin typeface="Arial"/>
            </a:endParaRPr>
          </a:p>
        </p:txBody>
      </p:sp>
      <p:pic>
        <p:nvPicPr>
          <p:cNvPr id="229" name="" descr=""/>
          <p:cNvPicPr/>
          <p:nvPr/>
        </p:nvPicPr>
        <p:blipFill>
          <a:blip r:embed="rId2"/>
          <a:stretch/>
        </p:blipFill>
        <p:spPr>
          <a:xfrm>
            <a:off x="1800" y="-3779640"/>
            <a:ext cx="10078560" cy="7558920"/>
          </a:xfrm>
          <a:prstGeom prst="rect">
            <a:avLst/>
          </a:prstGeom>
          <a:ln>
            <a:noFill/>
          </a:ln>
        </p:spPr>
      </p:pic>
      <p:pic>
        <p:nvPicPr>
          <p:cNvPr id="230" name="" descr=""/>
          <p:cNvPicPr/>
          <p:nvPr/>
        </p:nvPicPr>
        <p:blipFill>
          <a:blip r:embed="rId3"/>
          <a:stretch/>
        </p:blipFill>
        <p:spPr>
          <a:xfrm>
            <a:off x="-34200" y="1097280"/>
            <a:ext cx="10241640" cy="10241640"/>
          </a:xfrm>
          <a:prstGeom prst="rect">
            <a:avLst/>
          </a:prstGeom>
          <a:ln>
            <a:noFill/>
          </a:ln>
        </p:spPr>
      </p:pic>
      <p:sp>
        <p:nvSpPr>
          <p:cNvPr id="231" name="CustomShape 2"/>
          <p:cNvSpPr/>
          <p:nvPr/>
        </p:nvSpPr>
        <p:spPr>
          <a:xfrm>
            <a:off x="822960" y="1866600"/>
            <a:ext cx="566892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 Serah Termia Jabatan Kepala Sekolah</a:t>
            </a:r>
            <a:endParaRPr b="0" lang="en-US" sz="2400" spc="-1" strike="noStrike">
              <a:latin typeface="Arial"/>
            </a:endParaRPr>
          </a:p>
        </p:txBody>
      </p:sp>
    </p:spTree>
  </p:cSld>
  <p:transition spd="slow">
    <p:push dir="u"/>
  </p:transition>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 descr=""/>
          <p:cNvPicPr/>
          <p:nvPr/>
        </p:nvPicPr>
        <p:blipFill>
          <a:blip r:embed="rId1"/>
          <a:stretch/>
        </p:blipFill>
        <p:spPr>
          <a:xfrm>
            <a:off x="0" y="0"/>
            <a:ext cx="10080000" cy="7557480"/>
          </a:xfrm>
          <a:prstGeom prst="rect">
            <a:avLst/>
          </a:prstGeom>
          <a:ln>
            <a:noFill/>
          </a:ln>
        </p:spPr>
      </p:pic>
      <p:pic>
        <p:nvPicPr>
          <p:cNvPr id="233" name="" descr=""/>
          <p:cNvPicPr/>
          <p:nvPr/>
        </p:nvPicPr>
        <p:blipFill>
          <a:blip r:embed="rId2"/>
          <a:stretch/>
        </p:blipFill>
        <p:spPr>
          <a:xfrm>
            <a:off x="1800" y="1343520"/>
            <a:ext cx="10078560" cy="7558920"/>
          </a:xfrm>
          <a:prstGeom prst="rect">
            <a:avLst/>
          </a:prstGeom>
          <a:ln>
            <a:noFill/>
          </a:ln>
        </p:spPr>
      </p:pic>
      <p:sp>
        <p:nvSpPr>
          <p:cNvPr id="234"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Siswa</a:t>
            </a:r>
            <a:endParaRPr b="0" lang="en-US" sz="2400" spc="-1" strike="noStrike">
              <a:latin typeface="Arial"/>
            </a:endParaRPr>
          </a:p>
        </p:txBody>
      </p:sp>
      <p:sp>
        <p:nvSpPr>
          <p:cNvPr id="235" name="CustomShape 2"/>
          <p:cNvSpPr/>
          <p:nvPr/>
        </p:nvSpPr>
        <p:spPr>
          <a:xfrm>
            <a:off x="822960" y="186660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 Bimbingan Sholat</a:t>
            </a:r>
            <a:endParaRPr b="0" lang="en-US" sz="2400" spc="-1" strike="noStrike">
              <a:latin typeface="Arial"/>
            </a:endParaRPr>
          </a:p>
        </p:txBody>
      </p:sp>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CustomShape 1"/>
          <p:cNvSpPr/>
          <p:nvPr/>
        </p:nvSpPr>
        <p:spPr>
          <a:xfrm>
            <a:off x="365760" y="3566160"/>
            <a:ext cx="8320320" cy="276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ffffff"/>
                </a:solidFill>
                <a:latin typeface="Montserrat"/>
                <a:ea typeface="DejaVu Sans"/>
              </a:rPr>
              <a:t>Persaingan hidup sering kali melahirkan gesekan sosial negatif, semakin hari nampaknya zaman dan gaya hidup manusia terus berkembang  dan berubah, persoalan anak-anak akhirnya menjadi topik yang pelik, khususnya terkait Akhlaq dan Agama, dan tak kalah juga mengenai ekonomi pada umumnya.</a:t>
            </a:r>
            <a:endParaRPr b="0" lang="en-US" sz="1600" spc="-1" strike="noStrike">
              <a:latin typeface="Arial"/>
            </a:endParaRPr>
          </a:p>
          <a:p>
            <a:pPr>
              <a:lnSpc>
                <a:spcPct val="100000"/>
              </a:lnSpc>
            </a:pPr>
            <a:r>
              <a:rPr b="0" lang="en-US" sz="1600" spc="-1" strike="noStrike">
                <a:solidFill>
                  <a:srgbClr val="ffffff"/>
                </a:solidFill>
                <a:latin typeface="Montserrat"/>
                <a:ea typeface="DejaVu Sans"/>
              </a:rPr>
              <a:t>Konsep hidup pola pikir dan karakter mulia sejatinya dibentuk dari bangku Sekolah, keputusan besar orang tua dalam mendidik anak-anak mereka di antaranya ada dalam memilih sekolah.</a:t>
            </a:r>
            <a:endParaRPr b="0" lang="en-US" sz="1600" spc="-1" strike="noStrike">
              <a:latin typeface="Arial"/>
            </a:endParaRPr>
          </a:p>
          <a:p>
            <a:pPr>
              <a:lnSpc>
                <a:spcPct val="100000"/>
              </a:lnSpc>
            </a:pPr>
            <a:r>
              <a:rPr b="0" lang="en-US" sz="1600" spc="-1" strike="noStrike">
                <a:solidFill>
                  <a:srgbClr val="ffffff"/>
                </a:solidFill>
                <a:latin typeface="Montserrat"/>
                <a:ea typeface="DejaVu Sans"/>
              </a:rPr>
              <a:t>SD Islam Istiqlal kini hadir sebagai pilihan masyarakat dan para orang tua -bersama mereka- kami mendidik, membimbing, mengasah dan mengarahkan talenta anak-anak ke arah jalan keselamatan dan kesejahteraan dunia dan akhirat, satu jalan itu ialah Sunnah dan Profesionalisme.</a:t>
            </a:r>
            <a:endParaRPr b="0" lang="en-US" sz="1600" spc="-1" strike="noStrike">
              <a:latin typeface="Arial"/>
            </a:endParaRPr>
          </a:p>
        </p:txBody>
      </p:sp>
      <p:pic>
        <p:nvPicPr>
          <p:cNvPr id="52" name="" descr=""/>
          <p:cNvPicPr/>
          <p:nvPr/>
        </p:nvPicPr>
        <p:blipFill>
          <a:blip r:embed="rId1"/>
          <a:stretch/>
        </p:blipFill>
        <p:spPr>
          <a:xfrm>
            <a:off x="0" y="0"/>
            <a:ext cx="10076400" cy="7557840"/>
          </a:xfrm>
          <a:prstGeom prst="rect">
            <a:avLst/>
          </a:prstGeom>
          <a:ln>
            <a:noFill/>
          </a:ln>
        </p:spPr>
      </p:pic>
      <p:sp>
        <p:nvSpPr>
          <p:cNvPr id="53" name="CustomShape 2"/>
          <p:cNvSpPr/>
          <p:nvPr/>
        </p:nvSpPr>
        <p:spPr>
          <a:xfrm>
            <a:off x="329760" y="3624480"/>
            <a:ext cx="4790160" cy="2280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Arial"/>
                <a:ea typeface="Droid Sans Fallback"/>
              </a:rPr>
              <a:t>Dan semakin bertambahnya jumlah murid dari tahun sebelumnya, ada pergantian Kepala Sekolah lama dengan yang baru yaitu Bpk. Abdul Khamim dan beberapa tambahan guru.</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Pergantian dan perpindahan Kepala Sekolah dan Guru, setiap tahunnya pasti ada penambahan jumlah murid, maka Kepala Sekolah yang Keempat Bpk. Ruben Pratama, Lc.</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 name="" descr=""/>
          <p:cNvPicPr/>
          <p:nvPr/>
        </p:nvPicPr>
        <p:blipFill>
          <a:blip r:embed="rId1"/>
          <a:stretch/>
        </p:blipFill>
        <p:spPr>
          <a:xfrm>
            <a:off x="0" y="0"/>
            <a:ext cx="10080000" cy="7557480"/>
          </a:xfrm>
          <a:prstGeom prst="rect">
            <a:avLst/>
          </a:prstGeom>
          <a:ln>
            <a:noFill/>
          </a:ln>
        </p:spPr>
      </p:pic>
      <p:pic>
        <p:nvPicPr>
          <p:cNvPr id="237" name="" descr=""/>
          <p:cNvPicPr/>
          <p:nvPr/>
        </p:nvPicPr>
        <p:blipFill>
          <a:blip r:embed="rId2"/>
          <a:stretch/>
        </p:blipFill>
        <p:spPr>
          <a:xfrm>
            <a:off x="1800" y="1554480"/>
            <a:ext cx="10078560" cy="7558920"/>
          </a:xfrm>
          <a:prstGeom prst="rect">
            <a:avLst/>
          </a:prstGeom>
          <a:ln>
            <a:noFill/>
          </a:ln>
        </p:spPr>
      </p:pic>
      <p:sp>
        <p:nvSpPr>
          <p:cNvPr id="238"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Siswa</a:t>
            </a:r>
            <a:endParaRPr b="0" lang="en-US" sz="2400" spc="-1" strike="noStrike">
              <a:latin typeface="Arial"/>
            </a:endParaRPr>
          </a:p>
        </p:txBody>
      </p:sp>
      <p:sp>
        <p:nvSpPr>
          <p:cNvPr id="239" name="CustomShape 2"/>
          <p:cNvSpPr/>
          <p:nvPr/>
        </p:nvSpPr>
        <p:spPr>
          <a:xfrm>
            <a:off x="822960" y="186660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 Bimbingan Dzikir Pagi</a:t>
            </a:r>
            <a:endParaRPr b="0" lang="en-US" sz="2400" spc="-1" strike="noStrike">
              <a:latin typeface="Arial"/>
            </a:endParaRPr>
          </a:p>
        </p:txBody>
      </p:sp>
    </p:spTree>
  </p:cSld>
  <p:transition spd="slow">
    <p:push dir="u"/>
  </p:transition>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 descr=""/>
          <p:cNvPicPr/>
          <p:nvPr/>
        </p:nvPicPr>
        <p:blipFill>
          <a:blip r:embed="rId1"/>
          <a:stretch/>
        </p:blipFill>
        <p:spPr>
          <a:xfrm>
            <a:off x="0" y="0"/>
            <a:ext cx="10080000" cy="7557480"/>
          </a:xfrm>
          <a:prstGeom prst="rect">
            <a:avLst/>
          </a:prstGeom>
          <a:ln>
            <a:noFill/>
          </a:ln>
        </p:spPr>
      </p:pic>
      <p:pic>
        <p:nvPicPr>
          <p:cNvPr id="241" name="" descr=""/>
          <p:cNvPicPr/>
          <p:nvPr/>
        </p:nvPicPr>
        <p:blipFill>
          <a:blip r:embed="rId2"/>
          <a:stretch/>
        </p:blipFill>
        <p:spPr>
          <a:xfrm>
            <a:off x="-17280" y="1554480"/>
            <a:ext cx="10078560" cy="7558920"/>
          </a:xfrm>
          <a:prstGeom prst="rect">
            <a:avLst/>
          </a:prstGeom>
          <a:ln>
            <a:noFill/>
          </a:ln>
        </p:spPr>
      </p:pic>
      <p:sp>
        <p:nvSpPr>
          <p:cNvPr id="242"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Siswa</a:t>
            </a:r>
            <a:endParaRPr b="0" lang="en-US" sz="2400" spc="-1" strike="noStrike">
              <a:latin typeface="Arial"/>
            </a:endParaRPr>
          </a:p>
        </p:txBody>
      </p:sp>
      <p:sp>
        <p:nvSpPr>
          <p:cNvPr id="243" name="CustomShape 2"/>
          <p:cNvSpPr/>
          <p:nvPr/>
        </p:nvSpPr>
        <p:spPr>
          <a:xfrm>
            <a:off x="822960" y="186660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111111"/>
                </a:solidFill>
                <a:latin typeface="Arial"/>
              </a:rPr>
              <a:t>- Apel Pagi</a:t>
            </a:r>
            <a:endParaRPr b="0" lang="en-US" sz="2400" spc="-1" strike="noStrike">
              <a:latin typeface="Arial"/>
            </a:endParaRPr>
          </a:p>
        </p:txBody>
      </p:sp>
    </p:spTree>
  </p:cSld>
  <p:transition spd="slow">
    <p:push dir="u"/>
  </p:transition>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 descr=""/>
          <p:cNvPicPr/>
          <p:nvPr/>
        </p:nvPicPr>
        <p:blipFill>
          <a:blip r:embed="rId1"/>
          <a:stretch/>
        </p:blipFill>
        <p:spPr>
          <a:xfrm>
            <a:off x="0" y="0"/>
            <a:ext cx="10080000" cy="7557480"/>
          </a:xfrm>
          <a:prstGeom prst="rect">
            <a:avLst/>
          </a:prstGeom>
          <a:ln>
            <a:noFill/>
          </a:ln>
        </p:spPr>
      </p:pic>
      <p:sp>
        <p:nvSpPr>
          <p:cNvPr id="245"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Siswa</a:t>
            </a:r>
            <a:endParaRPr b="0" lang="en-US" sz="2400" spc="-1" strike="noStrike">
              <a:latin typeface="Arial"/>
            </a:endParaRPr>
          </a:p>
        </p:txBody>
      </p:sp>
      <p:pic>
        <p:nvPicPr>
          <p:cNvPr id="246" name="" descr=""/>
          <p:cNvPicPr/>
          <p:nvPr/>
        </p:nvPicPr>
        <p:blipFill>
          <a:blip r:embed="rId2"/>
          <a:stretch/>
        </p:blipFill>
        <p:spPr>
          <a:xfrm>
            <a:off x="-18000" y="1805760"/>
            <a:ext cx="10080000" cy="5669640"/>
          </a:xfrm>
          <a:prstGeom prst="rect">
            <a:avLst/>
          </a:prstGeom>
          <a:ln>
            <a:noFill/>
          </a:ln>
        </p:spPr>
      </p:pic>
      <p:sp>
        <p:nvSpPr>
          <p:cNvPr id="247" name="CustomShape 2"/>
          <p:cNvSpPr/>
          <p:nvPr/>
        </p:nvSpPr>
        <p:spPr>
          <a:xfrm>
            <a:off x="822960" y="125460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 Wisuda Tahfidz Angkatan 1</a:t>
            </a:r>
            <a:endParaRPr b="0" lang="en-US" sz="2400" spc="-1" strike="noStrike">
              <a:latin typeface="Arial"/>
            </a:endParaRPr>
          </a:p>
        </p:txBody>
      </p:sp>
    </p:spTree>
  </p:cSld>
  <p:transition spd="slow">
    <p:push dir="u"/>
  </p:transition>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 descr=""/>
          <p:cNvPicPr/>
          <p:nvPr/>
        </p:nvPicPr>
        <p:blipFill>
          <a:blip r:embed="rId1"/>
          <a:stretch/>
        </p:blipFill>
        <p:spPr>
          <a:xfrm>
            <a:off x="0" y="0"/>
            <a:ext cx="10080000" cy="7557480"/>
          </a:xfrm>
          <a:prstGeom prst="rect">
            <a:avLst/>
          </a:prstGeom>
          <a:ln>
            <a:noFill/>
          </a:ln>
        </p:spPr>
      </p:pic>
      <p:sp>
        <p:nvSpPr>
          <p:cNvPr id="249"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Dokumentasi Siswa</a:t>
            </a:r>
            <a:endParaRPr b="0" lang="en-US" sz="2400" spc="-1" strike="noStrike">
              <a:latin typeface="Arial"/>
            </a:endParaRPr>
          </a:p>
        </p:txBody>
      </p:sp>
      <p:sp>
        <p:nvSpPr>
          <p:cNvPr id="250" name="CustomShape 2"/>
          <p:cNvSpPr/>
          <p:nvPr/>
        </p:nvSpPr>
        <p:spPr>
          <a:xfrm>
            <a:off x="822960" y="125460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 Wisuda Tahfidz Angkatan 2</a:t>
            </a:r>
            <a:endParaRPr b="0" lang="en-US" sz="2400" spc="-1" strike="noStrike">
              <a:latin typeface="Arial"/>
            </a:endParaRPr>
          </a:p>
        </p:txBody>
      </p:sp>
      <p:pic>
        <p:nvPicPr>
          <p:cNvPr id="251" name="" descr=""/>
          <p:cNvPicPr/>
          <p:nvPr/>
        </p:nvPicPr>
        <p:blipFill>
          <a:blip r:embed="rId2"/>
          <a:stretch/>
        </p:blipFill>
        <p:spPr>
          <a:xfrm>
            <a:off x="-18000" y="1815840"/>
            <a:ext cx="10080000" cy="6047640"/>
          </a:xfrm>
          <a:prstGeom prst="rect">
            <a:avLst/>
          </a:prstGeom>
          <a:ln>
            <a:noFill/>
          </a:ln>
        </p:spPr>
      </p:pic>
    </p:spTree>
  </p:cSld>
  <p:transition spd="slow">
    <p:push dir="u"/>
  </p:transition>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 descr=""/>
          <p:cNvPicPr/>
          <p:nvPr/>
        </p:nvPicPr>
        <p:blipFill>
          <a:blip r:embed="rId1"/>
          <a:stretch/>
        </p:blipFill>
        <p:spPr>
          <a:xfrm>
            <a:off x="0" y="0"/>
            <a:ext cx="10080000" cy="7557480"/>
          </a:xfrm>
          <a:prstGeom prst="rect">
            <a:avLst/>
          </a:prstGeom>
          <a:ln>
            <a:noFill/>
          </a:ln>
        </p:spPr>
      </p:pic>
      <p:sp>
        <p:nvSpPr>
          <p:cNvPr id="253" name="CustomShape 1"/>
          <p:cNvSpPr/>
          <p:nvPr/>
        </p:nvSpPr>
        <p:spPr>
          <a:xfrm>
            <a:off x="822960" y="640080"/>
            <a:ext cx="56689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rPr>
              <a:t>Jumlah Siswa SD</a:t>
            </a:r>
            <a:endParaRPr b="0" lang="en-US" sz="2400" spc="-1" strike="noStrike">
              <a:latin typeface="Arial"/>
            </a:endParaRPr>
          </a:p>
        </p:txBody>
      </p:sp>
      <p:pic>
        <p:nvPicPr>
          <p:cNvPr id="254" name="" descr=""/>
          <p:cNvPicPr/>
          <p:nvPr/>
        </p:nvPicPr>
        <p:blipFill>
          <a:blip r:embed="rId2"/>
          <a:stretch/>
        </p:blipFill>
        <p:spPr>
          <a:xfrm>
            <a:off x="2103120" y="2194560"/>
            <a:ext cx="5646600" cy="3789720"/>
          </a:xfrm>
          <a:prstGeom prst="rect">
            <a:avLst/>
          </a:prstGeom>
          <a:ln>
            <a:noFill/>
          </a:ln>
        </p:spPr>
      </p:pic>
    </p:spTree>
  </p:cSld>
  <p:transition spd="slow">
    <p:push dir="u"/>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 name="" descr=""/>
          <p:cNvPicPr/>
          <p:nvPr/>
        </p:nvPicPr>
        <p:blipFill>
          <a:blip r:embed="rId1"/>
          <a:stretch/>
        </p:blipFill>
        <p:spPr>
          <a:xfrm>
            <a:off x="0" y="0"/>
            <a:ext cx="10076400" cy="7557840"/>
          </a:xfrm>
          <a:prstGeom prst="rect">
            <a:avLst/>
          </a:prstGeom>
          <a:ln>
            <a:noFill/>
          </a:ln>
        </p:spPr>
      </p:pic>
      <p:sp>
        <p:nvSpPr>
          <p:cNvPr id="55" name="CustomShape 1"/>
          <p:cNvSpPr/>
          <p:nvPr/>
        </p:nvSpPr>
        <p:spPr>
          <a:xfrm>
            <a:off x="1244160" y="2527200"/>
            <a:ext cx="7807680" cy="4470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Arial"/>
                <a:ea typeface="Droid Sans Fallback"/>
              </a:rPr>
              <a:t>Nama Sekolah</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SD Islam Istiqlal</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Alamat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Jalan Warung Asem, Kp. Pulo RT 04/036</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Desa/Kelurahan</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Sumberjaya</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Kecamatan</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Tambun Selatan</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Provinsi</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Jawa Barat</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No. Telepon</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(021) 8952-5733</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Alamat Email</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sdiiistiqlal @ gmail.com</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Nama Kepala Sekolah</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Ruben Pratama, Lc.</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Alamat Kepala Sekolah</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Jl. Flamboyan Raya, Blok J No. 26 Rt/Rw 20/11, Kel. Jatimulya, Kec. Tambun Selatan, Kab. Bekasi Jawa Barat.</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Tlp/hp</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0812-1192-9277</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Email</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rubenp</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NSS</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NPSN</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69967895</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Status Sekolah</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Swasta</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Nama Penaung</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Yayasan Istiqlal Farhaniyah Nusantara</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SK Perizinan SD</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503.15 / 45 /VIII / SK-SD / DPMPTSP / 2017</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r>
              <a:rPr b="1" lang="en-US" sz="1600" spc="-1" strike="noStrike">
                <a:solidFill>
                  <a:srgbClr val="ffffff"/>
                </a:solidFill>
                <a:latin typeface="Arial"/>
                <a:ea typeface="Droid Sans Fallback"/>
              </a:rPr>
              <a:t>	</a:t>
            </a:r>
            <a:endParaRPr b="0" lang="en-US" sz="1600" spc="-1" strike="noStrike">
              <a:latin typeface="Arial"/>
            </a:endParaRPr>
          </a:p>
        </p:txBody>
      </p:sp>
    </p:spTree>
  </p:cSld>
  <p:transition spd="slow">
    <p:push dir="l"/>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 name="" descr=""/>
          <p:cNvPicPr/>
          <p:nvPr/>
        </p:nvPicPr>
        <p:blipFill>
          <a:blip r:embed="rId1"/>
          <a:stretch/>
        </p:blipFill>
        <p:spPr>
          <a:xfrm>
            <a:off x="0" y="0"/>
            <a:ext cx="10076400" cy="7557840"/>
          </a:xfrm>
          <a:prstGeom prst="rect">
            <a:avLst/>
          </a:prstGeom>
          <a:ln>
            <a:noFill/>
          </a:ln>
        </p:spPr>
      </p:pic>
      <p:sp>
        <p:nvSpPr>
          <p:cNvPr id="57" name="CustomShape 1"/>
          <p:cNvSpPr/>
          <p:nvPr/>
        </p:nvSpPr>
        <p:spPr>
          <a:xfrm>
            <a:off x="1244160" y="2527200"/>
            <a:ext cx="7807680" cy="576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Arial"/>
                <a:ea typeface="Droid Sans Fallback"/>
              </a:rPr>
              <a:t>"Membentuk Generasi Berilmu, Beramal di atas Sunnah, dan Cemerlang Meraih Masa Depan"</a:t>
            </a:r>
            <a:endParaRPr b="0" lang="en-US" sz="1600" spc="-1" strike="noStrike">
              <a:latin typeface="Arial"/>
            </a:endParaRPr>
          </a:p>
        </p:txBody>
      </p:sp>
    </p:spTree>
  </p:cSld>
  <p:transition spd="slow">
    <p:push dir="l"/>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 name="" descr=""/>
          <p:cNvPicPr/>
          <p:nvPr/>
        </p:nvPicPr>
        <p:blipFill>
          <a:blip r:embed="rId1"/>
          <a:stretch/>
        </p:blipFill>
        <p:spPr>
          <a:xfrm>
            <a:off x="0" y="0"/>
            <a:ext cx="10076400" cy="7557840"/>
          </a:xfrm>
          <a:prstGeom prst="rect">
            <a:avLst/>
          </a:prstGeom>
          <a:ln>
            <a:noFill/>
          </a:ln>
        </p:spPr>
      </p:pic>
      <p:sp>
        <p:nvSpPr>
          <p:cNvPr id="59" name="CustomShape 1"/>
          <p:cNvSpPr/>
          <p:nvPr/>
        </p:nvSpPr>
        <p:spPr>
          <a:xfrm>
            <a:off x="1244160" y="2527200"/>
            <a:ext cx="7807680" cy="17935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Arial"/>
                <a:ea typeface="Droid Sans Fallback"/>
              </a:rPr>
              <a:t>- Menanamkan nilai-nilai Islam yang sejalan dengan Al Quran dan As Sunnah di atas keteladanan para Salafush Shalih.</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 Membentuk pribadi yang beraqidah shahihah dan berakhlaq karimah.</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 Membimbing peserta didik dalam interaksi di bidang teknologi dan sains.</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 Menggali potensi kreatifitas dan kemandirian siswa.</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 Menyelenggarakan kegiatan belajar secara aktif, kreatif dan menyenangkan</a:t>
            </a:r>
            <a:endParaRPr b="0" lang="en-US" sz="1600" spc="-1" strike="noStrike">
              <a:latin typeface="Arial"/>
            </a:endParaRPr>
          </a:p>
          <a:p>
            <a:pPr>
              <a:lnSpc>
                <a:spcPct val="100000"/>
              </a:lnSpc>
            </a:pPr>
            <a:r>
              <a:rPr b="1" lang="en-US" sz="1600" spc="-1" strike="noStrike">
                <a:solidFill>
                  <a:srgbClr val="ffffff"/>
                </a:solidFill>
                <a:latin typeface="Arial"/>
                <a:ea typeface="Droid Sans Fallback"/>
              </a:rPr>
              <a:t>- Mengembangkan mutu dan daya pendidik sebagai kunci kesuksesan.</a:t>
            </a:r>
            <a:endParaRPr b="0" lang="en-US" sz="1600" spc="-1" strike="noStrike">
              <a:latin typeface="Arial"/>
            </a:endParaRPr>
          </a:p>
        </p:txBody>
      </p:sp>
      <p:sp>
        <p:nvSpPr>
          <p:cNvPr id="60" name="CustomShape 2"/>
          <p:cNvSpPr/>
          <p:nvPr/>
        </p:nvSpPr>
        <p:spPr>
          <a:xfrm>
            <a:off x="1108080" y="5414760"/>
            <a:ext cx="7807680" cy="3333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ffffff"/>
                </a:solidFill>
                <a:latin typeface="Arial"/>
                <a:ea typeface="Droid Sans Fallback"/>
              </a:rPr>
              <a:t>"Meniti Jejak Salaful Ummah Dalam Membentuk Masyarakat Islami"</a:t>
            </a:r>
            <a:endParaRPr b="0" lang="en-US" sz="1600" spc="-1" strike="noStrike">
              <a:latin typeface="Arial"/>
            </a:endParaRPr>
          </a:p>
        </p:txBody>
      </p:sp>
      <p:sp>
        <p:nvSpPr>
          <p:cNvPr id="61" name="CustomShape 3"/>
          <p:cNvSpPr/>
          <p:nvPr/>
        </p:nvSpPr>
        <p:spPr>
          <a:xfrm>
            <a:off x="1153080" y="4846320"/>
            <a:ext cx="7807680" cy="485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600" spc="-1" strike="noStrike">
                <a:solidFill>
                  <a:srgbClr val="ffffff"/>
                </a:solidFill>
                <a:latin typeface="Arial"/>
                <a:ea typeface="Droid Sans Fallback"/>
              </a:rPr>
              <a:t>Motto</a:t>
            </a:r>
            <a:endParaRPr b="0" lang="en-US" sz="2600" spc="-1" strike="noStrike">
              <a:latin typeface="Arial"/>
            </a:endParaRPr>
          </a:p>
        </p:txBody>
      </p:sp>
    </p:spTree>
  </p:cSld>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159</TotalTime>
  <Application>LibreOffice/6.3.2.2$Linux_X86_64 LibreOffice_project/30$Build-2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2019-10-21T16:27:22Z</dcterms:created>
  <dc:creator/>
  <dc:description/>
  <dc:language>en-US</dc:language>
  <cp:lastModifiedBy/>
  <dcterms:modified xsi:type="dcterms:W3CDTF">2019-10-24T08:09:20Z</dcterms:modified>
  <cp:revision>35</cp:revision>
  <dc:subject/>
  <dc:title/>
</cp:coreProperties>
</file>